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65" r:id="rId5"/>
    <p:sldId id="267" r:id="rId6"/>
    <p:sldId id="266" r:id="rId7"/>
    <p:sldId id="259" r:id="rId8"/>
    <p:sldId id="261" r:id="rId9"/>
    <p:sldId id="262" r:id="rId10"/>
    <p:sldId id="264" r:id="rId11"/>
    <p:sldId id="268" r:id="rId12"/>
    <p:sldId id="270" r:id="rId13"/>
    <p:sldId id="271" r:id="rId14"/>
    <p:sldId id="272" r:id="rId15"/>
    <p:sldId id="273" r:id="rId16"/>
    <p:sldId id="274" r:id="rId17"/>
    <p:sldId id="269"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3538"/>
    <a:srgbClr val="6079EA"/>
    <a:srgbClr val="FF0000"/>
    <a:srgbClr val="FF00FF"/>
    <a:srgbClr val="54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showGuides="1">
      <p:cViewPr>
        <p:scale>
          <a:sx n="42" d="100"/>
          <a:sy n="42" d="100"/>
        </p:scale>
        <p:origin x="1092" y="84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FC6D9B-ADCA-47D4-A7F6-BD5E8688FB9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B5457A6-7CC1-4A71-B252-0C7B1443955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9A53F18-F7E3-4BE2-884A-08E8E317A324}"/>
              </a:ext>
            </a:extLst>
          </p:cNvPr>
          <p:cNvSpPr>
            <a:spLocks noGrp="1"/>
          </p:cNvSpPr>
          <p:nvPr>
            <p:ph type="dt" sz="half" idx="10"/>
          </p:nvPr>
        </p:nvSpPr>
        <p:spPr/>
        <p:txBody>
          <a:bodyPr/>
          <a:lstStyle/>
          <a:p>
            <a:fld id="{F8B60664-D009-4632-9683-760C863A4534}" type="datetimeFigureOut">
              <a:rPr lang="en-US" smtClean="0"/>
              <a:t>15-Nov-24</a:t>
            </a:fld>
            <a:endParaRPr lang="en-US"/>
          </a:p>
        </p:txBody>
      </p:sp>
      <p:sp>
        <p:nvSpPr>
          <p:cNvPr id="5" name="Footer Placeholder 4">
            <a:extLst>
              <a:ext uri="{FF2B5EF4-FFF2-40B4-BE49-F238E27FC236}">
                <a16:creationId xmlns:a16="http://schemas.microsoft.com/office/drawing/2014/main" id="{17B3EFE2-6D94-4070-A00E-E2C150F3C3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8E5DBBD-7DB7-4A25-B190-686FA8C00A3C}"/>
              </a:ext>
            </a:extLst>
          </p:cNvPr>
          <p:cNvSpPr>
            <a:spLocks noGrp="1"/>
          </p:cNvSpPr>
          <p:nvPr>
            <p:ph type="sldNum" sz="quarter" idx="12"/>
          </p:nvPr>
        </p:nvSpPr>
        <p:spPr/>
        <p:txBody>
          <a:bodyPr/>
          <a:lstStyle/>
          <a:p>
            <a:fld id="{A09E7185-A73A-4DB9-A8C9-946C96D821BD}" type="slidenum">
              <a:rPr lang="en-US" smtClean="0"/>
              <a:t>‹#›</a:t>
            </a:fld>
            <a:endParaRPr lang="en-US"/>
          </a:p>
        </p:txBody>
      </p:sp>
    </p:spTree>
    <p:extLst>
      <p:ext uri="{BB962C8B-B14F-4D97-AF65-F5344CB8AC3E}">
        <p14:creationId xmlns:p14="http://schemas.microsoft.com/office/powerpoint/2010/main" val="42901672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864B3-4FA7-4445-B532-45ED07C0232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32A7AFE-6D65-444E-8D92-198EFE12E63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8CE2B5E-0245-4158-BDF3-6447E1954D9B}"/>
              </a:ext>
            </a:extLst>
          </p:cNvPr>
          <p:cNvSpPr>
            <a:spLocks noGrp="1"/>
          </p:cNvSpPr>
          <p:nvPr>
            <p:ph type="dt" sz="half" idx="10"/>
          </p:nvPr>
        </p:nvSpPr>
        <p:spPr/>
        <p:txBody>
          <a:bodyPr/>
          <a:lstStyle/>
          <a:p>
            <a:fld id="{F8B60664-D009-4632-9683-760C863A4534}" type="datetimeFigureOut">
              <a:rPr lang="en-US" smtClean="0"/>
              <a:t>15-Nov-24</a:t>
            </a:fld>
            <a:endParaRPr lang="en-US"/>
          </a:p>
        </p:txBody>
      </p:sp>
      <p:sp>
        <p:nvSpPr>
          <p:cNvPr id="5" name="Footer Placeholder 4">
            <a:extLst>
              <a:ext uri="{FF2B5EF4-FFF2-40B4-BE49-F238E27FC236}">
                <a16:creationId xmlns:a16="http://schemas.microsoft.com/office/drawing/2014/main" id="{320774E0-30F9-452A-B553-D467356F074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11E20BB-C414-4F22-9996-57A75CE7CDFC}"/>
              </a:ext>
            </a:extLst>
          </p:cNvPr>
          <p:cNvSpPr>
            <a:spLocks noGrp="1"/>
          </p:cNvSpPr>
          <p:nvPr>
            <p:ph type="sldNum" sz="quarter" idx="12"/>
          </p:nvPr>
        </p:nvSpPr>
        <p:spPr/>
        <p:txBody>
          <a:bodyPr/>
          <a:lstStyle/>
          <a:p>
            <a:fld id="{A09E7185-A73A-4DB9-A8C9-946C96D821BD}" type="slidenum">
              <a:rPr lang="en-US" smtClean="0"/>
              <a:t>‹#›</a:t>
            </a:fld>
            <a:endParaRPr lang="en-US"/>
          </a:p>
        </p:txBody>
      </p:sp>
    </p:spTree>
    <p:extLst>
      <p:ext uri="{BB962C8B-B14F-4D97-AF65-F5344CB8AC3E}">
        <p14:creationId xmlns:p14="http://schemas.microsoft.com/office/powerpoint/2010/main" val="14373421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12751D1-8A12-438B-8593-2B2A180734D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53320B2-51E1-42C7-B49E-281AED330DB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D4B8726-FC0A-49B7-A5F1-3EE2F670CC6F}"/>
              </a:ext>
            </a:extLst>
          </p:cNvPr>
          <p:cNvSpPr>
            <a:spLocks noGrp="1"/>
          </p:cNvSpPr>
          <p:nvPr>
            <p:ph type="dt" sz="half" idx="10"/>
          </p:nvPr>
        </p:nvSpPr>
        <p:spPr/>
        <p:txBody>
          <a:bodyPr/>
          <a:lstStyle/>
          <a:p>
            <a:fld id="{F8B60664-D009-4632-9683-760C863A4534}" type="datetimeFigureOut">
              <a:rPr lang="en-US" smtClean="0"/>
              <a:t>15-Nov-24</a:t>
            </a:fld>
            <a:endParaRPr lang="en-US"/>
          </a:p>
        </p:txBody>
      </p:sp>
      <p:sp>
        <p:nvSpPr>
          <p:cNvPr id="5" name="Footer Placeholder 4">
            <a:extLst>
              <a:ext uri="{FF2B5EF4-FFF2-40B4-BE49-F238E27FC236}">
                <a16:creationId xmlns:a16="http://schemas.microsoft.com/office/drawing/2014/main" id="{07EE7E08-BC3B-4537-83A7-A7D0377F67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07E4E20-04C5-4E53-8ADB-79E6185A3715}"/>
              </a:ext>
            </a:extLst>
          </p:cNvPr>
          <p:cNvSpPr>
            <a:spLocks noGrp="1"/>
          </p:cNvSpPr>
          <p:nvPr>
            <p:ph type="sldNum" sz="quarter" idx="12"/>
          </p:nvPr>
        </p:nvSpPr>
        <p:spPr/>
        <p:txBody>
          <a:bodyPr/>
          <a:lstStyle/>
          <a:p>
            <a:fld id="{A09E7185-A73A-4DB9-A8C9-946C96D821BD}" type="slidenum">
              <a:rPr lang="en-US" smtClean="0"/>
              <a:t>‹#›</a:t>
            </a:fld>
            <a:endParaRPr lang="en-US"/>
          </a:p>
        </p:txBody>
      </p:sp>
    </p:spTree>
    <p:extLst>
      <p:ext uri="{BB962C8B-B14F-4D97-AF65-F5344CB8AC3E}">
        <p14:creationId xmlns:p14="http://schemas.microsoft.com/office/powerpoint/2010/main" val="18325915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802EC8-31D3-456A-80C5-349A2EEC2BA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B15E036-6E6C-4B18-8D67-2B215F45C03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BBFF371-49F3-493F-B9E0-ADEAFFB74809}"/>
              </a:ext>
            </a:extLst>
          </p:cNvPr>
          <p:cNvSpPr>
            <a:spLocks noGrp="1"/>
          </p:cNvSpPr>
          <p:nvPr>
            <p:ph type="dt" sz="half" idx="10"/>
          </p:nvPr>
        </p:nvSpPr>
        <p:spPr/>
        <p:txBody>
          <a:bodyPr/>
          <a:lstStyle/>
          <a:p>
            <a:fld id="{F8B60664-D009-4632-9683-760C863A4534}" type="datetimeFigureOut">
              <a:rPr lang="en-US" smtClean="0"/>
              <a:t>15-Nov-24</a:t>
            </a:fld>
            <a:endParaRPr lang="en-US"/>
          </a:p>
        </p:txBody>
      </p:sp>
      <p:sp>
        <p:nvSpPr>
          <p:cNvPr id="5" name="Footer Placeholder 4">
            <a:extLst>
              <a:ext uri="{FF2B5EF4-FFF2-40B4-BE49-F238E27FC236}">
                <a16:creationId xmlns:a16="http://schemas.microsoft.com/office/drawing/2014/main" id="{0ECF10D2-3A6A-49BF-BEA1-3F7A69B8122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558FE4-F5C3-4D96-B4D3-F058C7ECD691}"/>
              </a:ext>
            </a:extLst>
          </p:cNvPr>
          <p:cNvSpPr>
            <a:spLocks noGrp="1"/>
          </p:cNvSpPr>
          <p:nvPr>
            <p:ph type="sldNum" sz="quarter" idx="12"/>
          </p:nvPr>
        </p:nvSpPr>
        <p:spPr/>
        <p:txBody>
          <a:bodyPr/>
          <a:lstStyle/>
          <a:p>
            <a:fld id="{A09E7185-A73A-4DB9-A8C9-946C96D821BD}" type="slidenum">
              <a:rPr lang="en-US" smtClean="0"/>
              <a:t>‹#›</a:t>
            </a:fld>
            <a:endParaRPr lang="en-US"/>
          </a:p>
        </p:txBody>
      </p:sp>
    </p:spTree>
    <p:extLst>
      <p:ext uri="{BB962C8B-B14F-4D97-AF65-F5344CB8AC3E}">
        <p14:creationId xmlns:p14="http://schemas.microsoft.com/office/powerpoint/2010/main" val="39541777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FA9A7B-0A84-4716-BA34-24561AAA84B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964C6E9-CD88-4FB0-AB8A-BEED3D1174F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1E9955A-941D-4F09-BA9F-DD63771DCFAB}"/>
              </a:ext>
            </a:extLst>
          </p:cNvPr>
          <p:cNvSpPr>
            <a:spLocks noGrp="1"/>
          </p:cNvSpPr>
          <p:nvPr>
            <p:ph type="dt" sz="half" idx="10"/>
          </p:nvPr>
        </p:nvSpPr>
        <p:spPr/>
        <p:txBody>
          <a:bodyPr/>
          <a:lstStyle/>
          <a:p>
            <a:fld id="{F8B60664-D009-4632-9683-760C863A4534}" type="datetimeFigureOut">
              <a:rPr lang="en-US" smtClean="0"/>
              <a:t>15-Nov-24</a:t>
            </a:fld>
            <a:endParaRPr lang="en-US"/>
          </a:p>
        </p:txBody>
      </p:sp>
      <p:sp>
        <p:nvSpPr>
          <p:cNvPr id="5" name="Footer Placeholder 4">
            <a:extLst>
              <a:ext uri="{FF2B5EF4-FFF2-40B4-BE49-F238E27FC236}">
                <a16:creationId xmlns:a16="http://schemas.microsoft.com/office/drawing/2014/main" id="{00EB5502-33BC-4B68-B1B8-28ABB9CD0D3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EA227FB-05F6-4038-84C2-8CE99A876201}"/>
              </a:ext>
            </a:extLst>
          </p:cNvPr>
          <p:cNvSpPr>
            <a:spLocks noGrp="1"/>
          </p:cNvSpPr>
          <p:nvPr>
            <p:ph type="sldNum" sz="quarter" idx="12"/>
          </p:nvPr>
        </p:nvSpPr>
        <p:spPr/>
        <p:txBody>
          <a:bodyPr/>
          <a:lstStyle/>
          <a:p>
            <a:fld id="{A09E7185-A73A-4DB9-A8C9-946C96D821BD}" type="slidenum">
              <a:rPr lang="en-US" smtClean="0"/>
              <a:t>‹#›</a:t>
            </a:fld>
            <a:endParaRPr lang="en-US"/>
          </a:p>
        </p:txBody>
      </p:sp>
    </p:spTree>
    <p:extLst>
      <p:ext uri="{BB962C8B-B14F-4D97-AF65-F5344CB8AC3E}">
        <p14:creationId xmlns:p14="http://schemas.microsoft.com/office/powerpoint/2010/main" val="42604955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57EBD1-9F63-45A5-A4C7-4DD777F60DC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93150F8-47D1-463F-9070-F813684E6C3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13A4024-591B-4750-B908-723F4AF0B81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9667894-B28E-4D19-8826-CDFDBC5B8867}"/>
              </a:ext>
            </a:extLst>
          </p:cNvPr>
          <p:cNvSpPr>
            <a:spLocks noGrp="1"/>
          </p:cNvSpPr>
          <p:nvPr>
            <p:ph type="dt" sz="half" idx="10"/>
          </p:nvPr>
        </p:nvSpPr>
        <p:spPr/>
        <p:txBody>
          <a:bodyPr/>
          <a:lstStyle/>
          <a:p>
            <a:fld id="{F8B60664-D009-4632-9683-760C863A4534}" type="datetimeFigureOut">
              <a:rPr lang="en-US" smtClean="0"/>
              <a:t>15-Nov-24</a:t>
            </a:fld>
            <a:endParaRPr lang="en-US"/>
          </a:p>
        </p:txBody>
      </p:sp>
      <p:sp>
        <p:nvSpPr>
          <p:cNvPr id="6" name="Footer Placeholder 5">
            <a:extLst>
              <a:ext uri="{FF2B5EF4-FFF2-40B4-BE49-F238E27FC236}">
                <a16:creationId xmlns:a16="http://schemas.microsoft.com/office/drawing/2014/main" id="{A7CC2EEF-53AA-446B-B08D-390E1FE3839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D786655-1D4E-4942-ADDF-01454136B165}"/>
              </a:ext>
            </a:extLst>
          </p:cNvPr>
          <p:cNvSpPr>
            <a:spLocks noGrp="1"/>
          </p:cNvSpPr>
          <p:nvPr>
            <p:ph type="sldNum" sz="quarter" idx="12"/>
          </p:nvPr>
        </p:nvSpPr>
        <p:spPr/>
        <p:txBody>
          <a:bodyPr/>
          <a:lstStyle/>
          <a:p>
            <a:fld id="{A09E7185-A73A-4DB9-A8C9-946C96D821BD}" type="slidenum">
              <a:rPr lang="en-US" smtClean="0"/>
              <a:t>‹#›</a:t>
            </a:fld>
            <a:endParaRPr lang="en-US"/>
          </a:p>
        </p:txBody>
      </p:sp>
    </p:spTree>
    <p:extLst>
      <p:ext uri="{BB962C8B-B14F-4D97-AF65-F5344CB8AC3E}">
        <p14:creationId xmlns:p14="http://schemas.microsoft.com/office/powerpoint/2010/main" val="14696463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7D34D4-B28E-41E1-BC27-41A00C1808D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2AA8E5B-AE48-4AA1-8828-CC0FE2E216A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B90A68D-7583-4DD0-9F80-7D08BB1718D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07E3F92-CFE8-4F9E-B8B5-C0D6F0C08D9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8B71868-A8EA-4695-958B-A3DFA3F4C13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89EFB41-6651-49B7-A198-FF379A91BBD5}"/>
              </a:ext>
            </a:extLst>
          </p:cNvPr>
          <p:cNvSpPr>
            <a:spLocks noGrp="1"/>
          </p:cNvSpPr>
          <p:nvPr>
            <p:ph type="dt" sz="half" idx="10"/>
          </p:nvPr>
        </p:nvSpPr>
        <p:spPr/>
        <p:txBody>
          <a:bodyPr/>
          <a:lstStyle/>
          <a:p>
            <a:fld id="{F8B60664-D009-4632-9683-760C863A4534}" type="datetimeFigureOut">
              <a:rPr lang="en-US" smtClean="0"/>
              <a:t>15-Nov-24</a:t>
            </a:fld>
            <a:endParaRPr lang="en-US"/>
          </a:p>
        </p:txBody>
      </p:sp>
      <p:sp>
        <p:nvSpPr>
          <p:cNvPr id="8" name="Footer Placeholder 7">
            <a:extLst>
              <a:ext uri="{FF2B5EF4-FFF2-40B4-BE49-F238E27FC236}">
                <a16:creationId xmlns:a16="http://schemas.microsoft.com/office/drawing/2014/main" id="{DEEBD798-52BC-46A5-A1F3-0879C516211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A33C9B0-8973-4B87-9944-F47C05B853E7}"/>
              </a:ext>
            </a:extLst>
          </p:cNvPr>
          <p:cNvSpPr>
            <a:spLocks noGrp="1"/>
          </p:cNvSpPr>
          <p:nvPr>
            <p:ph type="sldNum" sz="quarter" idx="12"/>
          </p:nvPr>
        </p:nvSpPr>
        <p:spPr/>
        <p:txBody>
          <a:bodyPr/>
          <a:lstStyle/>
          <a:p>
            <a:fld id="{A09E7185-A73A-4DB9-A8C9-946C96D821BD}" type="slidenum">
              <a:rPr lang="en-US" smtClean="0"/>
              <a:t>‹#›</a:t>
            </a:fld>
            <a:endParaRPr lang="en-US"/>
          </a:p>
        </p:txBody>
      </p:sp>
    </p:spTree>
    <p:extLst>
      <p:ext uri="{BB962C8B-B14F-4D97-AF65-F5344CB8AC3E}">
        <p14:creationId xmlns:p14="http://schemas.microsoft.com/office/powerpoint/2010/main" val="24361504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851E18-FFDE-4824-8FB8-84D042FAD25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83C4194-E918-48EC-97F1-3CD647537682}"/>
              </a:ext>
            </a:extLst>
          </p:cNvPr>
          <p:cNvSpPr>
            <a:spLocks noGrp="1"/>
          </p:cNvSpPr>
          <p:nvPr>
            <p:ph type="dt" sz="half" idx="10"/>
          </p:nvPr>
        </p:nvSpPr>
        <p:spPr/>
        <p:txBody>
          <a:bodyPr/>
          <a:lstStyle/>
          <a:p>
            <a:fld id="{F8B60664-D009-4632-9683-760C863A4534}" type="datetimeFigureOut">
              <a:rPr lang="en-US" smtClean="0"/>
              <a:t>15-Nov-24</a:t>
            </a:fld>
            <a:endParaRPr lang="en-US"/>
          </a:p>
        </p:txBody>
      </p:sp>
      <p:sp>
        <p:nvSpPr>
          <p:cNvPr id="4" name="Footer Placeholder 3">
            <a:extLst>
              <a:ext uri="{FF2B5EF4-FFF2-40B4-BE49-F238E27FC236}">
                <a16:creationId xmlns:a16="http://schemas.microsoft.com/office/drawing/2014/main" id="{44B58A5E-284F-44D1-A169-CE3E20A374F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8549AD5-43C0-44A9-8277-6A8E9998A309}"/>
              </a:ext>
            </a:extLst>
          </p:cNvPr>
          <p:cNvSpPr>
            <a:spLocks noGrp="1"/>
          </p:cNvSpPr>
          <p:nvPr>
            <p:ph type="sldNum" sz="quarter" idx="12"/>
          </p:nvPr>
        </p:nvSpPr>
        <p:spPr/>
        <p:txBody>
          <a:bodyPr/>
          <a:lstStyle/>
          <a:p>
            <a:fld id="{A09E7185-A73A-4DB9-A8C9-946C96D821BD}" type="slidenum">
              <a:rPr lang="en-US" smtClean="0"/>
              <a:t>‹#›</a:t>
            </a:fld>
            <a:endParaRPr lang="en-US"/>
          </a:p>
        </p:txBody>
      </p:sp>
    </p:spTree>
    <p:extLst>
      <p:ext uri="{BB962C8B-B14F-4D97-AF65-F5344CB8AC3E}">
        <p14:creationId xmlns:p14="http://schemas.microsoft.com/office/powerpoint/2010/main" val="12447033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F919ED2-48AB-41A3-ACBC-A95A4A65D43F}"/>
              </a:ext>
            </a:extLst>
          </p:cNvPr>
          <p:cNvSpPr>
            <a:spLocks noGrp="1"/>
          </p:cNvSpPr>
          <p:nvPr>
            <p:ph type="dt" sz="half" idx="10"/>
          </p:nvPr>
        </p:nvSpPr>
        <p:spPr/>
        <p:txBody>
          <a:bodyPr/>
          <a:lstStyle/>
          <a:p>
            <a:fld id="{F8B60664-D009-4632-9683-760C863A4534}" type="datetimeFigureOut">
              <a:rPr lang="en-US" smtClean="0"/>
              <a:t>15-Nov-24</a:t>
            </a:fld>
            <a:endParaRPr lang="en-US"/>
          </a:p>
        </p:txBody>
      </p:sp>
      <p:sp>
        <p:nvSpPr>
          <p:cNvPr id="3" name="Footer Placeholder 2">
            <a:extLst>
              <a:ext uri="{FF2B5EF4-FFF2-40B4-BE49-F238E27FC236}">
                <a16:creationId xmlns:a16="http://schemas.microsoft.com/office/drawing/2014/main" id="{833C3D4B-839E-4A7C-945B-4439B90EAC3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AEFD3B8-08F5-44B2-8C04-DE191F086F97}"/>
              </a:ext>
            </a:extLst>
          </p:cNvPr>
          <p:cNvSpPr>
            <a:spLocks noGrp="1"/>
          </p:cNvSpPr>
          <p:nvPr>
            <p:ph type="sldNum" sz="quarter" idx="12"/>
          </p:nvPr>
        </p:nvSpPr>
        <p:spPr/>
        <p:txBody>
          <a:bodyPr/>
          <a:lstStyle/>
          <a:p>
            <a:fld id="{A09E7185-A73A-4DB9-A8C9-946C96D821BD}" type="slidenum">
              <a:rPr lang="en-US" smtClean="0"/>
              <a:t>‹#›</a:t>
            </a:fld>
            <a:endParaRPr lang="en-US"/>
          </a:p>
        </p:txBody>
      </p:sp>
    </p:spTree>
    <p:extLst>
      <p:ext uri="{BB962C8B-B14F-4D97-AF65-F5344CB8AC3E}">
        <p14:creationId xmlns:p14="http://schemas.microsoft.com/office/powerpoint/2010/main" val="16534650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E4192-89E5-4311-898B-4706580DC13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D80BF7D-645C-41BA-9356-8EC00848FBD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80211B4-79D8-4096-8355-B2AAA3D9FD2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343AF48-0CCC-41DD-BC58-A6BE003FC252}"/>
              </a:ext>
            </a:extLst>
          </p:cNvPr>
          <p:cNvSpPr>
            <a:spLocks noGrp="1"/>
          </p:cNvSpPr>
          <p:nvPr>
            <p:ph type="dt" sz="half" idx="10"/>
          </p:nvPr>
        </p:nvSpPr>
        <p:spPr/>
        <p:txBody>
          <a:bodyPr/>
          <a:lstStyle/>
          <a:p>
            <a:fld id="{F8B60664-D009-4632-9683-760C863A4534}" type="datetimeFigureOut">
              <a:rPr lang="en-US" smtClean="0"/>
              <a:t>15-Nov-24</a:t>
            </a:fld>
            <a:endParaRPr lang="en-US"/>
          </a:p>
        </p:txBody>
      </p:sp>
      <p:sp>
        <p:nvSpPr>
          <p:cNvPr id="6" name="Footer Placeholder 5">
            <a:extLst>
              <a:ext uri="{FF2B5EF4-FFF2-40B4-BE49-F238E27FC236}">
                <a16:creationId xmlns:a16="http://schemas.microsoft.com/office/drawing/2014/main" id="{AAD1385B-5752-4575-977F-7E75CF57677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8CC9D30-F833-4B52-9F57-21B431D34505}"/>
              </a:ext>
            </a:extLst>
          </p:cNvPr>
          <p:cNvSpPr>
            <a:spLocks noGrp="1"/>
          </p:cNvSpPr>
          <p:nvPr>
            <p:ph type="sldNum" sz="quarter" idx="12"/>
          </p:nvPr>
        </p:nvSpPr>
        <p:spPr/>
        <p:txBody>
          <a:bodyPr/>
          <a:lstStyle/>
          <a:p>
            <a:fld id="{A09E7185-A73A-4DB9-A8C9-946C96D821BD}" type="slidenum">
              <a:rPr lang="en-US" smtClean="0"/>
              <a:t>‹#›</a:t>
            </a:fld>
            <a:endParaRPr lang="en-US"/>
          </a:p>
        </p:txBody>
      </p:sp>
    </p:spTree>
    <p:extLst>
      <p:ext uri="{BB962C8B-B14F-4D97-AF65-F5344CB8AC3E}">
        <p14:creationId xmlns:p14="http://schemas.microsoft.com/office/powerpoint/2010/main" val="25800007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1463D-2D11-4EA6-8B73-8EA6584D830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D0FF5EB-29F0-4822-96E3-BFC2C62C149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BDB63C2-0054-4DBD-9E2B-D50B0FA14D5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590A903-E4E6-4FC3-809C-029D6B144B8B}"/>
              </a:ext>
            </a:extLst>
          </p:cNvPr>
          <p:cNvSpPr>
            <a:spLocks noGrp="1"/>
          </p:cNvSpPr>
          <p:nvPr>
            <p:ph type="dt" sz="half" idx="10"/>
          </p:nvPr>
        </p:nvSpPr>
        <p:spPr/>
        <p:txBody>
          <a:bodyPr/>
          <a:lstStyle/>
          <a:p>
            <a:fld id="{F8B60664-D009-4632-9683-760C863A4534}" type="datetimeFigureOut">
              <a:rPr lang="en-US" smtClean="0"/>
              <a:t>15-Nov-24</a:t>
            </a:fld>
            <a:endParaRPr lang="en-US"/>
          </a:p>
        </p:txBody>
      </p:sp>
      <p:sp>
        <p:nvSpPr>
          <p:cNvPr id="6" name="Footer Placeholder 5">
            <a:extLst>
              <a:ext uri="{FF2B5EF4-FFF2-40B4-BE49-F238E27FC236}">
                <a16:creationId xmlns:a16="http://schemas.microsoft.com/office/drawing/2014/main" id="{8CD24FB8-17AF-4A5A-9B7B-269EA5049AB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C74D50A-F7DC-4BB5-9A26-675687D84870}"/>
              </a:ext>
            </a:extLst>
          </p:cNvPr>
          <p:cNvSpPr>
            <a:spLocks noGrp="1"/>
          </p:cNvSpPr>
          <p:nvPr>
            <p:ph type="sldNum" sz="quarter" idx="12"/>
          </p:nvPr>
        </p:nvSpPr>
        <p:spPr/>
        <p:txBody>
          <a:bodyPr/>
          <a:lstStyle/>
          <a:p>
            <a:fld id="{A09E7185-A73A-4DB9-A8C9-946C96D821BD}" type="slidenum">
              <a:rPr lang="en-US" smtClean="0"/>
              <a:t>‹#›</a:t>
            </a:fld>
            <a:endParaRPr lang="en-US"/>
          </a:p>
        </p:txBody>
      </p:sp>
    </p:spTree>
    <p:extLst>
      <p:ext uri="{BB962C8B-B14F-4D97-AF65-F5344CB8AC3E}">
        <p14:creationId xmlns:p14="http://schemas.microsoft.com/office/powerpoint/2010/main" val="25001604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871F07A-0376-4733-8B57-544B3DF36D5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4225F39-DB08-4B26-9DEB-CD63E6C76B1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E4F6860-B24B-4645-9AD0-2B420CA156F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8B60664-D009-4632-9683-760C863A4534}" type="datetimeFigureOut">
              <a:rPr lang="en-US" smtClean="0"/>
              <a:t>15-Nov-24</a:t>
            </a:fld>
            <a:endParaRPr lang="en-US"/>
          </a:p>
        </p:txBody>
      </p:sp>
      <p:sp>
        <p:nvSpPr>
          <p:cNvPr id="5" name="Footer Placeholder 4">
            <a:extLst>
              <a:ext uri="{FF2B5EF4-FFF2-40B4-BE49-F238E27FC236}">
                <a16:creationId xmlns:a16="http://schemas.microsoft.com/office/drawing/2014/main" id="{6B85A586-7D67-4083-B36E-B8132CBC243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B03800B-5FE8-4B49-893B-C07BED96465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09E7185-A73A-4DB9-A8C9-946C96D821BD}" type="slidenum">
              <a:rPr lang="en-US" smtClean="0"/>
              <a:t>‹#›</a:t>
            </a:fld>
            <a:endParaRPr lang="en-US"/>
          </a:p>
        </p:txBody>
      </p:sp>
    </p:spTree>
    <p:extLst>
      <p:ext uri="{BB962C8B-B14F-4D97-AF65-F5344CB8AC3E}">
        <p14:creationId xmlns:p14="http://schemas.microsoft.com/office/powerpoint/2010/main" val="3437189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20.png"/><Relationship Id="rId1" Type="http://schemas.openxmlformats.org/officeDocument/2006/relationships/slideLayout" Target="../slideLayouts/slideLayout7.xml"/><Relationship Id="rId6" Type="http://schemas.openxmlformats.org/officeDocument/2006/relationships/image" Target="../media/image2.png"/><Relationship Id="rId5" Type="http://schemas.microsoft.com/office/2007/relationships/hdphoto" Target="../media/hdphoto10.wdp"/><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8" Type="http://schemas.openxmlformats.org/officeDocument/2006/relationships/image" Target="../media/image23.png"/><Relationship Id="rId3" Type="http://schemas.microsoft.com/office/2007/relationships/hdphoto" Target="../media/hdphoto9.wdp"/><Relationship Id="rId7" Type="http://schemas.openxmlformats.org/officeDocument/2006/relationships/image" Target="../media/image22.gif"/><Relationship Id="rId2" Type="http://schemas.openxmlformats.org/officeDocument/2006/relationships/image" Target="../media/image20.png"/><Relationship Id="rId1" Type="http://schemas.openxmlformats.org/officeDocument/2006/relationships/slideLayout" Target="../slideLayouts/slideLayout7.xml"/><Relationship Id="rId6" Type="http://schemas.openxmlformats.org/officeDocument/2006/relationships/image" Target="../media/image2.png"/><Relationship Id="rId5" Type="http://schemas.microsoft.com/office/2007/relationships/hdphoto" Target="../media/hdphoto10.wdp"/><Relationship Id="rId10" Type="http://schemas.microsoft.com/office/2007/relationships/hdphoto" Target="../media/hdphoto11.wdp"/><Relationship Id="rId4" Type="http://schemas.openxmlformats.org/officeDocument/2006/relationships/image" Target="../media/image21.png"/><Relationship Id="rId9" Type="http://schemas.openxmlformats.org/officeDocument/2006/relationships/image" Target="../media/image24.png"/></Relationships>
</file>

<file path=ppt/slides/_rels/slide14.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28.gif"/><Relationship Id="rId3" Type="http://schemas.openxmlformats.org/officeDocument/2006/relationships/image" Target="../media/image23.png"/><Relationship Id="rId7" Type="http://schemas.microsoft.com/office/2007/relationships/hdphoto" Target="../media/hdphoto12.wdp"/><Relationship Id="rId12" Type="http://schemas.openxmlformats.org/officeDocument/2006/relationships/image" Target="../media/image2.png"/><Relationship Id="rId2" Type="http://schemas.openxmlformats.org/officeDocument/2006/relationships/image" Target="../media/image22.gif"/><Relationship Id="rId1" Type="http://schemas.openxmlformats.org/officeDocument/2006/relationships/slideLayout" Target="../slideLayouts/slideLayout7.xml"/><Relationship Id="rId6" Type="http://schemas.openxmlformats.org/officeDocument/2006/relationships/image" Target="../media/image25.png"/><Relationship Id="rId11" Type="http://schemas.microsoft.com/office/2007/relationships/hdphoto" Target="../media/hdphoto14.wdp"/><Relationship Id="rId5" Type="http://schemas.microsoft.com/office/2007/relationships/hdphoto" Target="../media/hdphoto11.wdp"/><Relationship Id="rId15" Type="http://schemas.microsoft.com/office/2007/relationships/hdphoto" Target="../media/hdphoto2.wdp"/><Relationship Id="rId10" Type="http://schemas.openxmlformats.org/officeDocument/2006/relationships/image" Target="../media/image27.png"/><Relationship Id="rId4" Type="http://schemas.openxmlformats.org/officeDocument/2006/relationships/image" Target="../media/image24.png"/><Relationship Id="rId9" Type="http://schemas.microsoft.com/office/2007/relationships/hdphoto" Target="../media/hdphoto13.wdp"/><Relationship Id="rId14" Type="http://schemas.openxmlformats.org/officeDocument/2006/relationships/image" Target="../media/image13.png"/></Relationships>
</file>

<file path=ppt/slides/_rels/slide15.xml.rels><?xml version="1.0" encoding="UTF-8" standalone="yes"?>
<Relationships xmlns="http://schemas.openxmlformats.org/package/2006/relationships"><Relationship Id="rId8" Type="http://schemas.openxmlformats.org/officeDocument/2006/relationships/image" Target="../media/image26.png"/><Relationship Id="rId13" Type="http://schemas.microsoft.com/office/2007/relationships/hdphoto" Target="../media/hdphoto2.wdp"/><Relationship Id="rId18" Type="http://schemas.openxmlformats.org/officeDocument/2006/relationships/image" Target="../media/image33.png"/><Relationship Id="rId3" Type="http://schemas.openxmlformats.org/officeDocument/2006/relationships/image" Target="../media/image23.png"/><Relationship Id="rId21" Type="http://schemas.openxmlformats.org/officeDocument/2006/relationships/image" Target="../media/image22.gif"/><Relationship Id="rId7" Type="http://schemas.microsoft.com/office/2007/relationships/hdphoto" Target="../media/hdphoto12.wdp"/><Relationship Id="rId12" Type="http://schemas.openxmlformats.org/officeDocument/2006/relationships/image" Target="../media/image13.png"/><Relationship Id="rId17" Type="http://schemas.openxmlformats.org/officeDocument/2006/relationships/image" Target="../media/image32.png"/><Relationship Id="rId2" Type="http://schemas.openxmlformats.org/officeDocument/2006/relationships/image" Target="../media/image28.gif"/><Relationship Id="rId16" Type="http://schemas.openxmlformats.org/officeDocument/2006/relationships/image" Target="../media/image31.png"/><Relationship Id="rId20" Type="http://schemas.openxmlformats.org/officeDocument/2006/relationships/image" Target="../media/image35.png"/><Relationship Id="rId1" Type="http://schemas.openxmlformats.org/officeDocument/2006/relationships/slideLayout" Target="../slideLayouts/slideLayout7.xml"/><Relationship Id="rId6" Type="http://schemas.openxmlformats.org/officeDocument/2006/relationships/image" Target="../media/image25.png"/><Relationship Id="rId11" Type="http://schemas.microsoft.com/office/2007/relationships/hdphoto" Target="../media/hdphoto14.wdp"/><Relationship Id="rId5" Type="http://schemas.microsoft.com/office/2007/relationships/hdphoto" Target="../media/hdphoto11.wdp"/><Relationship Id="rId15" Type="http://schemas.openxmlformats.org/officeDocument/2006/relationships/image" Target="../media/image30.png"/><Relationship Id="rId10" Type="http://schemas.openxmlformats.org/officeDocument/2006/relationships/image" Target="../media/image27.png"/><Relationship Id="rId19" Type="http://schemas.openxmlformats.org/officeDocument/2006/relationships/image" Target="../media/image34.png"/><Relationship Id="rId4" Type="http://schemas.openxmlformats.org/officeDocument/2006/relationships/image" Target="../media/image24.png"/><Relationship Id="rId9" Type="http://schemas.microsoft.com/office/2007/relationships/hdphoto" Target="../media/hdphoto13.wdp"/><Relationship Id="rId14" Type="http://schemas.openxmlformats.org/officeDocument/2006/relationships/image" Target="../media/image29.png"/></Relationships>
</file>

<file path=ppt/slides/_rels/slide1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36.gif"/><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2.png"/><Relationship Id="rId3" Type="http://schemas.microsoft.com/office/2007/relationships/hdphoto" Target="../media/hdphoto1.wdp"/><Relationship Id="rId7" Type="http://schemas.openxmlformats.org/officeDocument/2006/relationships/image" Target="../media/image7.png"/><Relationship Id="rId12"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2.png"/><Relationship Id="rId5" Type="http://schemas.microsoft.com/office/2007/relationships/hdphoto" Target="../media/hdphoto2.wdp"/><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2.png"/><Relationship Id="rId5" Type="http://schemas.microsoft.com/office/2007/relationships/hdphoto" Target="../media/hdphoto2.wdp"/><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2.png"/><Relationship Id="rId5" Type="http://schemas.microsoft.com/office/2007/relationships/hdphoto" Target="../media/hdphoto3.wdp"/><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png"/><Relationship Id="rId1" Type="http://schemas.openxmlformats.org/officeDocument/2006/relationships/slideLayout" Target="../slideLayouts/slideLayout7.xml"/><Relationship Id="rId4" Type="http://schemas.microsoft.com/office/2007/relationships/hdphoto" Target="../media/hdphoto4.wdp"/></Relationships>
</file>

<file path=ppt/slides/_rels/slide9.xml.rels><?xml version="1.0" encoding="UTF-8" standalone="yes"?>
<Relationships xmlns="http://schemas.openxmlformats.org/package/2006/relationships"><Relationship Id="rId8" Type="http://schemas.microsoft.com/office/2007/relationships/hdphoto" Target="../media/hdphoto7.wdp"/><Relationship Id="rId3" Type="http://schemas.openxmlformats.org/officeDocument/2006/relationships/image" Target="../media/image16.png"/><Relationship Id="rId7" Type="http://schemas.openxmlformats.org/officeDocument/2006/relationships/image" Target="../media/image18.png"/><Relationship Id="rId2" Type="http://schemas.openxmlformats.org/officeDocument/2006/relationships/image" Target="../media/image2.png"/><Relationship Id="rId1" Type="http://schemas.openxmlformats.org/officeDocument/2006/relationships/slideLayout" Target="../slideLayouts/slideLayout7.xml"/><Relationship Id="rId6" Type="http://schemas.microsoft.com/office/2007/relationships/hdphoto" Target="../media/hdphoto6.wdp"/><Relationship Id="rId5" Type="http://schemas.openxmlformats.org/officeDocument/2006/relationships/image" Target="../media/image17.png"/><Relationship Id="rId10" Type="http://schemas.microsoft.com/office/2007/relationships/hdphoto" Target="../media/hdphoto8.wdp"/><Relationship Id="rId4" Type="http://schemas.microsoft.com/office/2007/relationships/hdphoto" Target="../media/hdphoto5.wdp"/><Relationship Id="rId9"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549C670-F3EB-4B35-9B2D-16579C112962}"/>
              </a:ext>
            </a:extLst>
          </p:cNvPr>
          <p:cNvSpPr/>
          <p:nvPr/>
        </p:nvSpPr>
        <p:spPr>
          <a:xfrm>
            <a:off x="0" y="4825218"/>
            <a:ext cx="12192000" cy="2032783"/>
          </a:xfrm>
          <a:prstGeom prst="rect">
            <a:avLst/>
          </a:prstGeom>
          <a:solidFill>
            <a:srgbClr val="333538"/>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96894F10-F734-4261-B00F-E4B1A2AA9303}"/>
              </a:ext>
            </a:extLst>
          </p:cNvPr>
          <p:cNvSpPr/>
          <p:nvPr/>
        </p:nvSpPr>
        <p:spPr>
          <a:xfrm>
            <a:off x="1245973" y="661087"/>
            <a:ext cx="9700054" cy="5535827"/>
          </a:xfrm>
          <a:prstGeom prst="rect">
            <a:avLst/>
          </a:prstGeom>
          <a:solidFill>
            <a:schemeClr val="bg1"/>
          </a:solidFill>
          <a:ln>
            <a:noFill/>
          </a:ln>
          <a:effectLst>
            <a:outerShdw blurRad="63500" dist="25400" sx="101000" sy="101000" algn="ctr"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a:extLst>
              <a:ext uri="{FF2B5EF4-FFF2-40B4-BE49-F238E27FC236}">
                <a16:creationId xmlns:a16="http://schemas.microsoft.com/office/drawing/2014/main" id="{8CBE29F9-53E2-4F9A-979E-5928F6A47D2B}"/>
              </a:ext>
            </a:extLst>
          </p:cNvPr>
          <p:cNvPicPr>
            <a:picLocks noChangeAspect="1"/>
          </p:cNvPicPr>
          <p:nvPr/>
        </p:nvPicPr>
        <p:blipFill rotWithShape="1">
          <a:blip r:embed="rId2">
            <a:extLst>
              <a:ext uri="{28A0092B-C50C-407E-A947-70E740481C1C}">
                <a14:useLocalDpi xmlns:a14="http://schemas.microsoft.com/office/drawing/2010/main" val="0"/>
              </a:ext>
            </a:extLst>
          </a:blip>
          <a:srcRect l="11859" r="17749"/>
          <a:stretch/>
        </p:blipFill>
        <p:spPr>
          <a:xfrm>
            <a:off x="1245973" y="661085"/>
            <a:ext cx="3340095" cy="5535827"/>
          </a:xfrm>
          <a:prstGeom prst="rect">
            <a:avLst/>
          </a:prstGeom>
        </p:spPr>
      </p:pic>
      <p:grpSp>
        <p:nvGrpSpPr>
          <p:cNvPr id="14" name="Group 13">
            <a:extLst>
              <a:ext uri="{FF2B5EF4-FFF2-40B4-BE49-F238E27FC236}">
                <a16:creationId xmlns:a16="http://schemas.microsoft.com/office/drawing/2014/main" id="{0552948C-0D5E-497A-96F5-9BEA8E470B2E}"/>
              </a:ext>
            </a:extLst>
          </p:cNvPr>
          <p:cNvGrpSpPr/>
          <p:nvPr/>
        </p:nvGrpSpPr>
        <p:grpSpPr>
          <a:xfrm>
            <a:off x="1835771" y="1073898"/>
            <a:ext cx="2160497" cy="523220"/>
            <a:chOff x="5018718" y="1209822"/>
            <a:chExt cx="2160497" cy="523220"/>
          </a:xfrm>
        </p:grpSpPr>
        <p:sp>
          <p:nvSpPr>
            <p:cNvPr id="9" name="TextBox 8">
              <a:extLst>
                <a:ext uri="{FF2B5EF4-FFF2-40B4-BE49-F238E27FC236}">
                  <a16:creationId xmlns:a16="http://schemas.microsoft.com/office/drawing/2014/main" id="{CC7DE1A5-04DF-4566-8494-9C346674A6F9}"/>
                </a:ext>
              </a:extLst>
            </p:cNvPr>
            <p:cNvSpPr txBox="1"/>
            <p:nvPr/>
          </p:nvSpPr>
          <p:spPr>
            <a:xfrm>
              <a:off x="5294145" y="1209822"/>
              <a:ext cx="1885070" cy="523220"/>
            </a:xfrm>
            <a:prstGeom prst="rect">
              <a:avLst/>
            </a:prstGeom>
            <a:noFill/>
            <a:ln>
              <a:noFill/>
            </a:ln>
          </p:spPr>
          <p:txBody>
            <a:bodyPr wrap="square" rtlCol="0">
              <a:spAutoFit/>
            </a:bodyPr>
            <a:lstStyle/>
            <a:p>
              <a:pPr algn="ctr"/>
              <a:r>
                <a:rPr lang="en-US" sz="2800" b="1" dirty="0" err="1">
                  <a:latin typeface="Californian FB" panose="0207040306080B030204" pitchFamily="18" charset="0"/>
                </a:rPr>
                <a:t>Pettofy</a:t>
              </a:r>
              <a:endParaRPr lang="en-US" sz="2800" b="1" dirty="0">
                <a:latin typeface="Californian FB" panose="0207040306080B030204" pitchFamily="18" charset="0"/>
              </a:endParaRPr>
            </a:p>
          </p:txBody>
        </p:sp>
        <p:pic>
          <p:nvPicPr>
            <p:cNvPr id="11" name="Picture 10">
              <a:extLst>
                <a:ext uri="{FF2B5EF4-FFF2-40B4-BE49-F238E27FC236}">
                  <a16:creationId xmlns:a16="http://schemas.microsoft.com/office/drawing/2014/main" id="{E7558682-1374-4CC2-BA0C-9770186247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9832035">
              <a:off x="5018718" y="1277233"/>
              <a:ext cx="267867" cy="267867"/>
            </a:xfrm>
            <a:prstGeom prst="rect">
              <a:avLst/>
            </a:prstGeom>
          </p:spPr>
        </p:pic>
        <p:pic>
          <p:nvPicPr>
            <p:cNvPr id="12" name="Picture 11">
              <a:extLst>
                <a:ext uri="{FF2B5EF4-FFF2-40B4-BE49-F238E27FC236}">
                  <a16:creationId xmlns:a16="http://schemas.microsoft.com/office/drawing/2014/main" id="{1D15082A-75D2-4A03-A332-E1E76329BC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992979">
              <a:off x="5257773" y="1308119"/>
              <a:ext cx="345900" cy="345900"/>
            </a:xfrm>
            <a:prstGeom prst="rect">
              <a:avLst/>
            </a:prstGeom>
          </p:spPr>
        </p:pic>
      </p:grpSp>
      <p:sp>
        <p:nvSpPr>
          <p:cNvPr id="2" name="TextBox 1">
            <a:extLst>
              <a:ext uri="{FF2B5EF4-FFF2-40B4-BE49-F238E27FC236}">
                <a16:creationId xmlns:a16="http://schemas.microsoft.com/office/drawing/2014/main" id="{F8F6D14C-5C4B-448D-BD29-0738D96DA681}"/>
              </a:ext>
            </a:extLst>
          </p:cNvPr>
          <p:cNvSpPr txBox="1"/>
          <p:nvPr/>
        </p:nvSpPr>
        <p:spPr>
          <a:xfrm>
            <a:off x="5053166" y="1921211"/>
            <a:ext cx="5325762" cy="830997"/>
          </a:xfrm>
          <a:prstGeom prst="rect">
            <a:avLst/>
          </a:prstGeom>
          <a:noFill/>
        </p:spPr>
        <p:txBody>
          <a:bodyPr wrap="square" rtlCol="0">
            <a:spAutoFit/>
          </a:bodyPr>
          <a:lstStyle/>
          <a:p>
            <a:r>
              <a:rPr lang="en-US" sz="2000" b="1" dirty="0">
                <a:latin typeface="Californian FB" panose="0207040306080B030204" pitchFamily="18" charset="0"/>
              </a:rPr>
              <a:t>TAILORED PET CARE</a:t>
            </a:r>
            <a:br>
              <a:rPr lang="en-US" sz="2800" b="1" spc="300" dirty="0">
                <a:latin typeface="Californian FB" panose="0207040306080B030204" pitchFamily="18" charset="0"/>
              </a:rPr>
            </a:br>
            <a:r>
              <a:rPr lang="en-US" sz="2800" b="1" spc="300" dirty="0">
                <a:latin typeface="Californian FB" panose="0207040306080B030204" pitchFamily="18" charset="0"/>
              </a:rPr>
              <a:t>DELIVERED YOUR WAY</a:t>
            </a:r>
          </a:p>
        </p:txBody>
      </p:sp>
      <p:sp>
        <p:nvSpPr>
          <p:cNvPr id="3" name="Rectangle 2">
            <a:extLst>
              <a:ext uri="{FF2B5EF4-FFF2-40B4-BE49-F238E27FC236}">
                <a16:creationId xmlns:a16="http://schemas.microsoft.com/office/drawing/2014/main" id="{2FB3DEC2-01B3-4C4C-AF5C-4872FFB8F94E}"/>
              </a:ext>
            </a:extLst>
          </p:cNvPr>
          <p:cNvSpPr/>
          <p:nvPr/>
        </p:nvSpPr>
        <p:spPr>
          <a:xfrm>
            <a:off x="4855455" y="1729585"/>
            <a:ext cx="1042834" cy="45719"/>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78322F36-A58F-4870-ADF9-17048B3AEE39}"/>
              </a:ext>
            </a:extLst>
          </p:cNvPr>
          <p:cNvSpPr txBox="1"/>
          <p:nvPr/>
        </p:nvSpPr>
        <p:spPr>
          <a:xfrm>
            <a:off x="5066095" y="2623034"/>
            <a:ext cx="4992304" cy="276999"/>
          </a:xfrm>
          <a:prstGeom prst="rect">
            <a:avLst/>
          </a:prstGeom>
          <a:noFill/>
        </p:spPr>
        <p:txBody>
          <a:bodyPr wrap="square" rtlCol="0">
            <a:spAutoFit/>
          </a:bodyPr>
          <a:lstStyle/>
          <a:p>
            <a:r>
              <a:rPr lang="en-US" sz="1200" dirty="0">
                <a:latin typeface="Californian FB" panose="0207040306080B030204" pitchFamily="18" charset="0"/>
              </a:rPr>
              <a:t>Highlights your delivery service with a friendly, approachable feel.</a:t>
            </a:r>
          </a:p>
        </p:txBody>
      </p:sp>
      <p:sp>
        <p:nvSpPr>
          <p:cNvPr id="7" name="Rectangle: Rounded Corners 6">
            <a:extLst>
              <a:ext uri="{FF2B5EF4-FFF2-40B4-BE49-F238E27FC236}">
                <a16:creationId xmlns:a16="http://schemas.microsoft.com/office/drawing/2014/main" id="{123C9A99-3EF9-499E-84C6-E57F7C2A54F3}"/>
              </a:ext>
            </a:extLst>
          </p:cNvPr>
          <p:cNvSpPr/>
          <p:nvPr/>
        </p:nvSpPr>
        <p:spPr>
          <a:xfrm>
            <a:off x="5066095" y="3588599"/>
            <a:ext cx="2366669" cy="1383957"/>
          </a:xfrm>
          <a:prstGeom prst="roundRect">
            <a:avLst/>
          </a:prstGeom>
          <a:ln>
            <a:noFill/>
          </a:ln>
          <a:effectLst>
            <a:outerShdw blurRad="63500" sx="102000" sy="102000" algn="ctr"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9AF28860-4B40-4887-9D54-846A35808694}"/>
              </a:ext>
            </a:extLst>
          </p:cNvPr>
          <p:cNvSpPr/>
          <p:nvPr/>
        </p:nvSpPr>
        <p:spPr>
          <a:xfrm>
            <a:off x="8019010" y="3588598"/>
            <a:ext cx="2366669" cy="1383957"/>
          </a:xfrm>
          <a:prstGeom prst="roundRect">
            <a:avLst/>
          </a:prstGeom>
          <a:ln>
            <a:noFill/>
          </a:ln>
          <a:effectLst>
            <a:outerShdw blurRad="63500" sx="102000" sy="102000" algn="ctr"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0" name="TextBox 9">
            <a:extLst>
              <a:ext uri="{FF2B5EF4-FFF2-40B4-BE49-F238E27FC236}">
                <a16:creationId xmlns:a16="http://schemas.microsoft.com/office/drawing/2014/main" id="{B3BA0D9E-D5BC-46DF-84F3-EE02FD298646}"/>
              </a:ext>
            </a:extLst>
          </p:cNvPr>
          <p:cNvSpPr txBox="1"/>
          <p:nvPr/>
        </p:nvSpPr>
        <p:spPr>
          <a:xfrm>
            <a:off x="8002127" y="3697001"/>
            <a:ext cx="2327454" cy="1107996"/>
          </a:xfrm>
          <a:prstGeom prst="rect">
            <a:avLst/>
          </a:prstGeom>
          <a:noFill/>
        </p:spPr>
        <p:txBody>
          <a:bodyPr wrap="square" rtlCol="0">
            <a:spAutoFit/>
          </a:bodyPr>
          <a:lstStyle/>
          <a:p>
            <a:pPr algn="r"/>
            <a:r>
              <a:rPr lang="en-US" b="1" dirty="0">
                <a:latin typeface="Californian FB" panose="0207040306080B030204" pitchFamily="18" charset="0"/>
              </a:rPr>
              <a:t>Assigned by</a:t>
            </a:r>
            <a:br>
              <a:rPr lang="en-US" dirty="0">
                <a:latin typeface="Californian FB" panose="0207040306080B030204" pitchFamily="18" charset="0"/>
              </a:rPr>
            </a:br>
            <a:r>
              <a:rPr lang="en-US" sz="1200" dirty="0" err="1">
                <a:latin typeface="Californian FB" panose="0207040306080B030204" pitchFamily="18" charset="0"/>
              </a:rPr>
              <a:t>Safayet</a:t>
            </a:r>
            <a:r>
              <a:rPr lang="en-US" sz="1200" dirty="0">
                <a:latin typeface="Californian FB" panose="0207040306080B030204" pitchFamily="18" charset="0"/>
              </a:rPr>
              <a:t> Nur</a:t>
            </a:r>
            <a:br>
              <a:rPr lang="en-US" sz="1200" dirty="0">
                <a:latin typeface="Californian FB" panose="0207040306080B030204" pitchFamily="18" charset="0"/>
              </a:rPr>
            </a:br>
            <a:r>
              <a:rPr lang="en-US" sz="1200" dirty="0">
                <a:latin typeface="Californian FB" panose="0207040306080B030204" pitchFamily="18" charset="0"/>
              </a:rPr>
              <a:t>Lecturer</a:t>
            </a:r>
            <a:br>
              <a:rPr lang="en-US" sz="1200" dirty="0">
                <a:latin typeface="Californian FB" panose="0207040306080B030204" pitchFamily="18" charset="0"/>
              </a:rPr>
            </a:br>
            <a:r>
              <a:rPr lang="en-US" sz="1200" dirty="0">
                <a:latin typeface="Californian FB" panose="0207040306080B030204" pitchFamily="18" charset="0"/>
              </a:rPr>
              <a:t>Dept. of CSE</a:t>
            </a:r>
            <a:br>
              <a:rPr lang="en-US" sz="1200" dirty="0">
                <a:latin typeface="Californian FB" panose="0207040306080B030204" pitchFamily="18" charset="0"/>
              </a:rPr>
            </a:br>
            <a:r>
              <a:rPr lang="en-US" sz="1200" dirty="0">
                <a:latin typeface="Californian FB" panose="0207040306080B030204" pitchFamily="18" charset="0"/>
              </a:rPr>
              <a:t>Port City International University</a:t>
            </a:r>
          </a:p>
        </p:txBody>
      </p:sp>
      <p:sp>
        <p:nvSpPr>
          <p:cNvPr id="15" name="TextBox 14">
            <a:extLst>
              <a:ext uri="{FF2B5EF4-FFF2-40B4-BE49-F238E27FC236}">
                <a16:creationId xmlns:a16="http://schemas.microsoft.com/office/drawing/2014/main" id="{E7746639-9627-41A0-B8B0-7EC8E2A00195}"/>
              </a:ext>
            </a:extLst>
          </p:cNvPr>
          <p:cNvSpPr txBox="1"/>
          <p:nvPr/>
        </p:nvSpPr>
        <p:spPr>
          <a:xfrm>
            <a:off x="5126531" y="3706332"/>
            <a:ext cx="2327454" cy="1107996"/>
          </a:xfrm>
          <a:prstGeom prst="rect">
            <a:avLst/>
          </a:prstGeom>
          <a:noFill/>
        </p:spPr>
        <p:txBody>
          <a:bodyPr wrap="square" rtlCol="0">
            <a:spAutoFit/>
          </a:bodyPr>
          <a:lstStyle/>
          <a:p>
            <a:r>
              <a:rPr lang="en-US" b="1" dirty="0">
                <a:latin typeface="Californian FB" panose="0207040306080B030204" pitchFamily="18" charset="0"/>
              </a:rPr>
              <a:t>Presented by</a:t>
            </a:r>
            <a:br>
              <a:rPr lang="en-US" dirty="0">
                <a:latin typeface="Californian FB" panose="0207040306080B030204" pitchFamily="18" charset="0"/>
              </a:rPr>
            </a:br>
            <a:r>
              <a:rPr lang="en-US" sz="1200" dirty="0">
                <a:latin typeface="Californian FB" panose="0207040306080B030204" pitchFamily="18" charset="0"/>
              </a:rPr>
              <a:t>Uddipto Barua (CSE 02807575)</a:t>
            </a:r>
            <a:br>
              <a:rPr lang="en-US" sz="1200" dirty="0">
                <a:latin typeface="Californian FB" panose="0207040306080B030204" pitchFamily="18" charset="0"/>
              </a:rPr>
            </a:br>
            <a:r>
              <a:rPr lang="en-US" sz="1200" dirty="0" err="1">
                <a:latin typeface="Californian FB" panose="0207040306080B030204" pitchFamily="18" charset="0"/>
              </a:rPr>
              <a:t>Forhaduzzaman</a:t>
            </a:r>
            <a:r>
              <a:rPr lang="en-US" sz="1200" dirty="0">
                <a:latin typeface="Californian FB" panose="0207040306080B030204" pitchFamily="18" charset="0"/>
              </a:rPr>
              <a:t> </a:t>
            </a:r>
            <a:r>
              <a:rPr lang="en-US" sz="1200" dirty="0" err="1">
                <a:latin typeface="Californian FB" panose="0207040306080B030204" pitchFamily="18" charset="0"/>
              </a:rPr>
              <a:t>Remon</a:t>
            </a:r>
            <a:r>
              <a:rPr lang="en-US" sz="1200" dirty="0">
                <a:latin typeface="Californian FB" panose="0207040306080B030204" pitchFamily="18" charset="0"/>
              </a:rPr>
              <a:t> </a:t>
            </a:r>
            <a:br>
              <a:rPr lang="en-US" sz="1200" dirty="0">
                <a:latin typeface="Californian FB" panose="0207040306080B030204" pitchFamily="18" charset="0"/>
              </a:rPr>
            </a:br>
            <a:r>
              <a:rPr lang="en-US" sz="1200" dirty="0">
                <a:latin typeface="Californian FB" panose="0207040306080B030204" pitchFamily="18" charset="0"/>
              </a:rPr>
              <a:t>(CSE 02807594)</a:t>
            </a:r>
            <a:br>
              <a:rPr lang="en-US" sz="1200" dirty="0">
                <a:latin typeface="Californian FB" panose="0207040306080B030204" pitchFamily="18" charset="0"/>
              </a:rPr>
            </a:br>
            <a:r>
              <a:rPr lang="en-US" sz="1200" dirty="0" err="1">
                <a:latin typeface="Californian FB" panose="0207040306080B030204" pitchFamily="18" charset="0"/>
              </a:rPr>
              <a:t>Sacin</a:t>
            </a:r>
            <a:r>
              <a:rPr lang="en-US" sz="1200" dirty="0">
                <a:latin typeface="Californian FB" panose="0207040306080B030204" pitchFamily="18" charset="0"/>
              </a:rPr>
              <a:t> Arman (CSE 02807584)</a:t>
            </a:r>
          </a:p>
        </p:txBody>
      </p:sp>
      <p:sp>
        <p:nvSpPr>
          <p:cNvPr id="16" name="Rectangle 15">
            <a:extLst>
              <a:ext uri="{FF2B5EF4-FFF2-40B4-BE49-F238E27FC236}">
                <a16:creationId xmlns:a16="http://schemas.microsoft.com/office/drawing/2014/main" id="{E123C7F2-20C0-42E0-A720-6C955BC1FD77}"/>
              </a:ext>
            </a:extLst>
          </p:cNvPr>
          <p:cNvSpPr/>
          <p:nvPr/>
        </p:nvSpPr>
        <p:spPr>
          <a:xfrm>
            <a:off x="4586067" y="4825218"/>
            <a:ext cx="146571" cy="1371694"/>
          </a:xfrm>
          <a:prstGeom prst="rect">
            <a:avLst/>
          </a:prstGeom>
          <a:solidFill>
            <a:srgbClr val="333538"/>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35E763EA-5DCF-4075-BAE9-DB66EED43A73}"/>
              </a:ext>
            </a:extLst>
          </p:cNvPr>
          <p:cNvSpPr/>
          <p:nvPr/>
        </p:nvSpPr>
        <p:spPr>
          <a:xfrm>
            <a:off x="5105310" y="5622324"/>
            <a:ext cx="45719" cy="45719"/>
          </a:xfrm>
          <a:prstGeom prst="ellipse">
            <a:avLst/>
          </a:prstGeom>
          <a:solidFill>
            <a:srgbClr val="3335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062CF043-7D5D-4A90-BC9D-AE6DB541EA83}"/>
              </a:ext>
            </a:extLst>
          </p:cNvPr>
          <p:cNvSpPr/>
          <p:nvPr/>
        </p:nvSpPr>
        <p:spPr>
          <a:xfrm>
            <a:off x="5257710" y="5622083"/>
            <a:ext cx="45719" cy="45719"/>
          </a:xfrm>
          <a:prstGeom prst="ellipse">
            <a:avLst/>
          </a:prstGeom>
          <a:solidFill>
            <a:srgbClr val="3335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A507E229-A1DE-4C92-B189-3583C9D105AC}"/>
              </a:ext>
            </a:extLst>
          </p:cNvPr>
          <p:cNvSpPr/>
          <p:nvPr/>
        </p:nvSpPr>
        <p:spPr>
          <a:xfrm>
            <a:off x="5410110" y="5621842"/>
            <a:ext cx="45719" cy="45719"/>
          </a:xfrm>
          <a:prstGeom prst="ellipse">
            <a:avLst/>
          </a:prstGeom>
          <a:solidFill>
            <a:srgbClr val="3335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02D1AE82-4629-4FA8-96D0-10C157903019}"/>
              </a:ext>
            </a:extLst>
          </p:cNvPr>
          <p:cNvSpPr/>
          <p:nvPr/>
        </p:nvSpPr>
        <p:spPr>
          <a:xfrm>
            <a:off x="5562510" y="5621601"/>
            <a:ext cx="45719" cy="45719"/>
          </a:xfrm>
          <a:prstGeom prst="ellipse">
            <a:avLst/>
          </a:prstGeom>
          <a:solidFill>
            <a:srgbClr val="3335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384140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2C102B-57F9-A404-E6C1-C0F69DF4669F}"/>
            </a:ext>
          </a:extLst>
        </p:cNvPr>
        <p:cNvGrpSpPr/>
        <p:nvPr/>
      </p:nvGrpSpPr>
      <p:grpSpPr>
        <a:xfrm>
          <a:off x="0" y="0"/>
          <a:ext cx="0" cy="0"/>
          <a:chOff x="0" y="0"/>
          <a:chExt cx="0" cy="0"/>
        </a:xfrm>
      </p:grpSpPr>
      <p:grpSp>
        <p:nvGrpSpPr>
          <p:cNvPr id="2" name="Pettofy">
            <a:extLst>
              <a:ext uri="{FF2B5EF4-FFF2-40B4-BE49-F238E27FC236}">
                <a16:creationId xmlns:a16="http://schemas.microsoft.com/office/drawing/2014/main" id="{184BEF38-AA69-5A84-A96A-89FEC7FA6A23}"/>
              </a:ext>
            </a:extLst>
          </p:cNvPr>
          <p:cNvGrpSpPr/>
          <p:nvPr/>
        </p:nvGrpSpPr>
        <p:grpSpPr>
          <a:xfrm>
            <a:off x="466227" y="266214"/>
            <a:ext cx="2020941" cy="538458"/>
            <a:chOff x="4406383" y="5593584"/>
            <a:chExt cx="2160497" cy="523220"/>
          </a:xfrm>
        </p:grpSpPr>
        <p:sp>
          <p:nvSpPr>
            <p:cNvPr id="3" name="TextBox 2">
              <a:extLst>
                <a:ext uri="{FF2B5EF4-FFF2-40B4-BE49-F238E27FC236}">
                  <a16:creationId xmlns:a16="http://schemas.microsoft.com/office/drawing/2014/main" id="{33B1A482-0DAE-518E-AFCD-BA705A33E7DB}"/>
                </a:ext>
              </a:extLst>
            </p:cNvPr>
            <p:cNvSpPr txBox="1"/>
            <p:nvPr/>
          </p:nvSpPr>
          <p:spPr>
            <a:xfrm>
              <a:off x="4681810" y="5593584"/>
              <a:ext cx="1885070" cy="523220"/>
            </a:xfrm>
            <a:prstGeom prst="rect">
              <a:avLst/>
            </a:prstGeom>
            <a:noFill/>
            <a:ln>
              <a:noFill/>
            </a:ln>
          </p:spPr>
          <p:txBody>
            <a:bodyPr wrap="square" rtlCol="0">
              <a:spAutoFit/>
            </a:bodyPr>
            <a:lstStyle/>
            <a:p>
              <a:pPr algn="ctr"/>
              <a:r>
                <a:rPr lang="en-US" sz="2800" b="1" dirty="0" err="1">
                  <a:latin typeface="Californian FB" panose="0207040306080B030204" pitchFamily="18" charset="0"/>
                </a:rPr>
                <a:t>Pettofy</a:t>
              </a:r>
              <a:endParaRPr lang="en-US" sz="2800" b="1" dirty="0">
                <a:latin typeface="Californian FB" panose="0207040306080B030204" pitchFamily="18" charset="0"/>
              </a:endParaRPr>
            </a:p>
          </p:txBody>
        </p:sp>
        <p:pic>
          <p:nvPicPr>
            <p:cNvPr id="4" name="Picture 3">
              <a:extLst>
                <a:ext uri="{FF2B5EF4-FFF2-40B4-BE49-F238E27FC236}">
                  <a16:creationId xmlns:a16="http://schemas.microsoft.com/office/drawing/2014/main" id="{4EF95095-7F6B-4777-3249-A3B4FC4C49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9832035">
              <a:off x="4406383" y="5660995"/>
              <a:ext cx="267867" cy="267867"/>
            </a:xfrm>
            <a:prstGeom prst="rect">
              <a:avLst/>
            </a:prstGeom>
          </p:spPr>
        </p:pic>
        <p:pic>
          <p:nvPicPr>
            <p:cNvPr id="5" name="Picture 4">
              <a:extLst>
                <a:ext uri="{FF2B5EF4-FFF2-40B4-BE49-F238E27FC236}">
                  <a16:creationId xmlns:a16="http://schemas.microsoft.com/office/drawing/2014/main" id="{703BEDDC-6CC1-C090-D3BF-35EE8CF266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992979">
              <a:off x="4645438" y="5691881"/>
              <a:ext cx="345900" cy="345900"/>
            </a:xfrm>
            <a:prstGeom prst="rect">
              <a:avLst/>
            </a:prstGeom>
          </p:spPr>
        </p:pic>
      </p:grpSp>
      <p:sp>
        <p:nvSpPr>
          <p:cNvPr id="72" name="Rectangle 71">
            <a:extLst>
              <a:ext uri="{FF2B5EF4-FFF2-40B4-BE49-F238E27FC236}">
                <a16:creationId xmlns:a16="http://schemas.microsoft.com/office/drawing/2014/main" id="{70C28495-55DF-738D-9372-A5C2EE3C783E}"/>
              </a:ext>
            </a:extLst>
          </p:cNvPr>
          <p:cNvSpPr/>
          <p:nvPr/>
        </p:nvSpPr>
        <p:spPr>
          <a:xfrm>
            <a:off x="2820829" y="1374058"/>
            <a:ext cx="2608373" cy="104360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7" name="Group 166">
            <a:extLst>
              <a:ext uri="{FF2B5EF4-FFF2-40B4-BE49-F238E27FC236}">
                <a16:creationId xmlns:a16="http://schemas.microsoft.com/office/drawing/2014/main" id="{CDDAE9B7-D3EA-869F-4E5D-15715320A680}"/>
              </a:ext>
            </a:extLst>
          </p:cNvPr>
          <p:cNvGrpSpPr/>
          <p:nvPr/>
        </p:nvGrpSpPr>
        <p:grpSpPr>
          <a:xfrm>
            <a:off x="3467100" y="307833"/>
            <a:ext cx="5257800" cy="680526"/>
            <a:chOff x="3467100" y="307833"/>
            <a:chExt cx="5257800" cy="680526"/>
          </a:xfrm>
        </p:grpSpPr>
        <p:sp>
          <p:nvSpPr>
            <p:cNvPr id="9" name="TextBox 8">
              <a:extLst>
                <a:ext uri="{FF2B5EF4-FFF2-40B4-BE49-F238E27FC236}">
                  <a16:creationId xmlns:a16="http://schemas.microsoft.com/office/drawing/2014/main" id="{90DC7C62-88F3-DD28-68F9-F4D0643D4500}"/>
                </a:ext>
              </a:extLst>
            </p:cNvPr>
            <p:cNvSpPr txBox="1"/>
            <p:nvPr/>
          </p:nvSpPr>
          <p:spPr>
            <a:xfrm>
              <a:off x="4440936" y="307833"/>
              <a:ext cx="3310128" cy="461665"/>
            </a:xfrm>
            <a:prstGeom prst="rect">
              <a:avLst/>
            </a:prstGeom>
            <a:noFill/>
          </p:spPr>
          <p:txBody>
            <a:bodyPr wrap="square" rtlCol="0">
              <a:spAutoFit/>
            </a:bodyPr>
            <a:lstStyle/>
            <a:p>
              <a:pPr algn="ctr"/>
              <a:r>
                <a:rPr lang="en-US" sz="2400" dirty="0">
                  <a:latin typeface="Cavilant" panose="02000500000000000000" pitchFamily="2" charset="0"/>
                </a:rPr>
                <a:t>METHODOLOGY</a:t>
              </a:r>
            </a:p>
          </p:txBody>
        </p:sp>
        <p:sp>
          <p:nvSpPr>
            <p:cNvPr id="10" name="TextBox 9">
              <a:extLst>
                <a:ext uri="{FF2B5EF4-FFF2-40B4-BE49-F238E27FC236}">
                  <a16:creationId xmlns:a16="http://schemas.microsoft.com/office/drawing/2014/main" id="{178D03E0-2DF5-D27B-4CA4-84879C28A124}"/>
                </a:ext>
              </a:extLst>
            </p:cNvPr>
            <p:cNvSpPr txBox="1"/>
            <p:nvPr/>
          </p:nvSpPr>
          <p:spPr>
            <a:xfrm>
              <a:off x="3467100" y="588249"/>
              <a:ext cx="5257800" cy="400110"/>
            </a:xfrm>
            <a:prstGeom prst="rect">
              <a:avLst/>
            </a:prstGeom>
            <a:noFill/>
          </p:spPr>
          <p:txBody>
            <a:bodyPr wrap="square" rtlCol="0">
              <a:spAutoFit/>
            </a:bodyPr>
            <a:lstStyle/>
            <a:p>
              <a:pPr algn="ctr"/>
              <a:r>
                <a:rPr lang="en-US" sz="2000" dirty="0">
                  <a:latin typeface="Cavilant" panose="02000500000000000000" pitchFamily="2" charset="0"/>
                </a:rPr>
                <a:t>SYSTEM ARCHITECTURE</a:t>
              </a:r>
            </a:p>
          </p:txBody>
        </p:sp>
      </p:grpSp>
      <p:sp>
        <p:nvSpPr>
          <p:cNvPr id="58" name="Pet Relocation">
            <a:extLst>
              <a:ext uri="{FF2B5EF4-FFF2-40B4-BE49-F238E27FC236}">
                <a16:creationId xmlns:a16="http://schemas.microsoft.com/office/drawing/2014/main" id="{B9D5CFA0-7E2A-253C-2DB9-592B4CD32D80}"/>
              </a:ext>
            </a:extLst>
          </p:cNvPr>
          <p:cNvSpPr/>
          <p:nvPr/>
        </p:nvSpPr>
        <p:spPr>
          <a:xfrm>
            <a:off x="2902865" y="4271931"/>
            <a:ext cx="2071940" cy="387619"/>
          </a:xfrm>
          <a:prstGeom prst="roundRect">
            <a:avLst>
              <a:gd name="adj" fmla="val 50000"/>
            </a:avLst>
          </a:prstGeom>
          <a:solidFill>
            <a:srgbClr val="00B050"/>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solidFill>
                  <a:schemeClr val="bg1"/>
                </a:solidFill>
                <a:latin typeface="Times New Roman" panose="02020603050405020304" pitchFamily="18" charset="0"/>
                <a:cs typeface="Times New Roman" panose="02020603050405020304" pitchFamily="18" charset="0"/>
              </a:rPr>
              <a:t>Pet Relocation</a:t>
            </a:r>
          </a:p>
        </p:txBody>
      </p:sp>
      <p:sp>
        <p:nvSpPr>
          <p:cNvPr id="57" name="Pet Passport">
            <a:extLst>
              <a:ext uri="{FF2B5EF4-FFF2-40B4-BE49-F238E27FC236}">
                <a16:creationId xmlns:a16="http://schemas.microsoft.com/office/drawing/2014/main" id="{A8FBF790-01C1-6CE3-C3D7-A837AF13DC90}"/>
              </a:ext>
            </a:extLst>
          </p:cNvPr>
          <p:cNvSpPr/>
          <p:nvPr/>
        </p:nvSpPr>
        <p:spPr>
          <a:xfrm>
            <a:off x="2906695" y="3829257"/>
            <a:ext cx="2071940" cy="387620"/>
          </a:xfrm>
          <a:prstGeom prst="roundRect">
            <a:avLst>
              <a:gd name="adj" fmla="val 50000"/>
            </a:avLst>
          </a:prstGeom>
          <a:solidFill>
            <a:srgbClr val="00B050"/>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solidFill>
                  <a:schemeClr val="bg1"/>
                </a:solidFill>
                <a:latin typeface="Times New Roman" panose="02020603050405020304" pitchFamily="18" charset="0"/>
                <a:cs typeface="Times New Roman" panose="02020603050405020304" pitchFamily="18" charset="0"/>
              </a:rPr>
              <a:t>Pet Passport</a:t>
            </a:r>
          </a:p>
        </p:txBody>
      </p:sp>
      <p:sp>
        <p:nvSpPr>
          <p:cNvPr id="55" name="Pet Delivery">
            <a:extLst>
              <a:ext uri="{FF2B5EF4-FFF2-40B4-BE49-F238E27FC236}">
                <a16:creationId xmlns:a16="http://schemas.microsoft.com/office/drawing/2014/main" id="{97F7355A-143E-3485-4E6F-B74BADB64BD3}"/>
              </a:ext>
            </a:extLst>
          </p:cNvPr>
          <p:cNvSpPr/>
          <p:nvPr/>
        </p:nvSpPr>
        <p:spPr>
          <a:xfrm>
            <a:off x="2903015" y="3347367"/>
            <a:ext cx="2071790" cy="386170"/>
          </a:xfrm>
          <a:prstGeom prst="roundRect">
            <a:avLst>
              <a:gd name="adj" fmla="val 50000"/>
            </a:avLst>
          </a:prstGeom>
          <a:solidFill>
            <a:srgbClr val="00B050"/>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solidFill>
                  <a:schemeClr val="bg1"/>
                </a:solidFill>
                <a:latin typeface="Times New Roman" panose="02020603050405020304" pitchFamily="18" charset="0"/>
                <a:cs typeface="Times New Roman" panose="02020603050405020304" pitchFamily="18" charset="0"/>
              </a:rPr>
              <a:t>Pet Delivery</a:t>
            </a:r>
          </a:p>
        </p:txBody>
      </p:sp>
      <p:sp>
        <p:nvSpPr>
          <p:cNvPr id="28" name="Pet Import">
            <a:extLst>
              <a:ext uri="{FF2B5EF4-FFF2-40B4-BE49-F238E27FC236}">
                <a16:creationId xmlns:a16="http://schemas.microsoft.com/office/drawing/2014/main" id="{C0DFEBBD-6635-AD4E-5FF2-1E8722480FB0}"/>
              </a:ext>
            </a:extLst>
          </p:cNvPr>
          <p:cNvSpPr/>
          <p:nvPr/>
        </p:nvSpPr>
        <p:spPr>
          <a:xfrm>
            <a:off x="2911141" y="2570029"/>
            <a:ext cx="2063664" cy="666300"/>
          </a:xfrm>
          <a:prstGeom prst="roundRect">
            <a:avLst>
              <a:gd name="adj" fmla="val 21198"/>
            </a:avLst>
          </a:prstGeom>
          <a:solidFill>
            <a:srgbClr val="00B050"/>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solidFill>
                  <a:schemeClr val="bg1"/>
                </a:solidFill>
                <a:latin typeface="Times New Roman" panose="02020603050405020304" pitchFamily="18" charset="0"/>
                <a:cs typeface="Times New Roman" panose="02020603050405020304" pitchFamily="18" charset="0"/>
              </a:rPr>
              <a:t>Pet Import &amp; Documentation</a:t>
            </a:r>
          </a:p>
        </p:txBody>
      </p:sp>
      <p:sp>
        <p:nvSpPr>
          <p:cNvPr id="21" name="About Us">
            <a:extLst>
              <a:ext uri="{FF2B5EF4-FFF2-40B4-BE49-F238E27FC236}">
                <a16:creationId xmlns:a16="http://schemas.microsoft.com/office/drawing/2014/main" id="{AF5AF178-7397-D032-509C-199DDCDB651A}"/>
              </a:ext>
            </a:extLst>
          </p:cNvPr>
          <p:cNvSpPr/>
          <p:nvPr/>
        </p:nvSpPr>
        <p:spPr>
          <a:xfrm>
            <a:off x="753974" y="4475285"/>
            <a:ext cx="1857856" cy="347472"/>
          </a:xfrm>
          <a:prstGeom prst="roundRect">
            <a:avLst>
              <a:gd name="adj" fmla="val 50000"/>
            </a:avLst>
          </a:prstGeom>
          <a:solidFill>
            <a:srgbClr val="333538"/>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solidFill>
                  <a:schemeClr val="bg1"/>
                </a:solidFill>
                <a:latin typeface="Times New Roman" panose="02020603050405020304" pitchFamily="18" charset="0"/>
                <a:cs typeface="Times New Roman" panose="02020603050405020304" pitchFamily="18" charset="0"/>
              </a:rPr>
              <a:t>About Us</a:t>
            </a:r>
          </a:p>
        </p:txBody>
      </p:sp>
      <p:sp>
        <p:nvSpPr>
          <p:cNvPr id="20" name="Vet on call">
            <a:extLst>
              <a:ext uri="{FF2B5EF4-FFF2-40B4-BE49-F238E27FC236}">
                <a16:creationId xmlns:a16="http://schemas.microsoft.com/office/drawing/2014/main" id="{8ABFDD36-B400-D47E-7805-550893A5BD47}"/>
              </a:ext>
            </a:extLst>
          </p:cNvPr>
          <p:cNvSpPr/>
          <p:nvPr/>
        </p:nvSpPr>
        <p:spPr>
          <a:xfrm>
            <a:off x="754512" y="4024790"/>
            <a:ext cx="1857856" cy="347472"/>
          </a:xfrm>
          <a:prstGeom prst="roundRect">
            <a:avLst>
              <a:gd name="adj" fmla="val 50000"/>
            </a:avLst>
          </a:prstGeom>
          <a:solidFill>
            <a:srgbClr val="333538"/>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solidFill>
                  <a:schemeClr val="bg1"/>
                </a:solidFill>
                <a:latin typeface="Times New Roman" panose="02020603050405020304" pitchFamily="18" charset="0"/>
                <a:cs typeface="Times New Roman" panose="02020603050405020304" pitchFamily="18" charset="0"/>
              </a:rPr>
              <a:t>Vet On Call</a:t>
            </a:r>
          </a:p>
        </p:txBody>
      </p:sp>
      <p:sp>
        <p:nvSpPr>
          <p:cNvPr id="19" name="Pet Support">
            <a:extLst>
              <a:ext uri="{FF2B5EF4-FFF2-40B4-BE49-F238E27FC236}">
                <a16:creationId xmlns:a16="http://schemas.microsoft.com/office/drawing/2014/main" id="{40CE94A3-965B-202D-4759-08C894087141}"/>
              </a:ext>
            </a:extLst>
          </p:cNvPr>
          <p:cNvSpPr/>
          <p:nvPr/>
        </p:nvSpPr>
        <p:spPr>
          <a:xfrm>
            <a:off x="755072" y="3588311"/>
            <a:ext cx="1878586" cy="347472"/>
          </a:xfrm>
          <a:prstGeom prst="roundRect">
            <a:avLst>
              <a:gd name="adj" fmla="val 50000"/>
            </a:avLst>
          </a:prstGeom>
          <a:solidFill>
            <a:srgbClr val="333538"/>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solidFill>
                  <a:schemeClr val="bg1"/>
                </a:solidFill>
                <a:latin typeface="Times New Roman" panose="02020603050405020304" pitchFamily="18" charset="0"/>
                <a:cs typeface="Times New Roman" panose="02020603050405020304" pitchFamily="18" charset="0"/>
              </a:rPr>
              <a:t>Pet Support</a:t>
            </a:r>
          </a:p>
        </p:txBody>
      </p:sp>
      <p:sp>
        <p:nvSpPr>
          <p:cNvPr id="18" name="Pet Hub">
            <a:extLst>
              <a:ext uri="{FF2B5EF4-FFF2-40B4-BE49-F238E27FC236}">
                <a16:creationId xmlns:a16="http://schemas.microsoft.com/office/drawing/2014/main" id="{E0F7100B-2A04-436C-B9E6-933BAE192E51}"/>
              </a:ext>
            </a:extLst>
          </p:cNvPr>
          <p:cNvSpPr/>
          <p:nvPr/>
        </p:nvSpPr>
        <p:spPr>
          <a:xfrm>
            <a:off x="753477" y="3137484"/>
            <a:ext cx="1880181" cy="347472"/>
          </a:xfrm>
          <a:prstGeom prst="roundRect">
            <a:avLst>
              <a:gd name="adj" fmla="val 50000"/>
            </a:avLst>
          </a:prstGeom>
          <a:solidFill>
            <a:srgbClr val="333538"/>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solidFill>
                  <a:schemeClr val="bg1"/>
                </a:solidFill>
                <a:latin typeface="Times New Roman" panose="02020603050405020304" pitchFamily="18" charset="0"/>
                <a:cs typeface="Times New Roman" panose="02020603050405020304" pitchFamily="18" charset="0"/>
              </a:rPr>
              <a:t>Pet Hub</a:t>
            </a:r>
          </a:p>
        </p:txBody>
      </p:sp>
      <p:sp>
        <p:nvSpPr>
          <p:cNvPr id="17" name="Our Service">
            <a:extLst>
              <a:ext uri="{FF2B5EF4-FFF2-40B4-BE49-F238E27FC236}">
                <a16:creationId xmlns:a16="http://schemas.microsoft.com/office/drawing/2014/main" id="{6C371B0B-10EE-2AAC-308A-B7800A62B972}"/>
              </a:ext>
            </a:extLst>
          </p:cNvPr>
          <p:cNvSpPr/>
          <p:nvPr/>
        </p:nvSpPr>
        <p:spPr>
          <a:xfrm>
            <a:off x="754512" y="2721013"/>
            <a:ext cx="1880182" cy="360025"/>
          </a:xfrm>
          <a:prstGeom prst="roundRect">
            <a:avLst>
              <a:gd name="adj" fmla="val 50000"/>
            </a:avLst>
          </a:prstGeom>
          <a:solidFill>
            <a:srgbClr val="333538"/>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solidFill>
                  <a:schemeClr val="bg1"/>
                </a:solidFill>
                <a:latin typeface="Times New Roman" panose="02020603050405020304" pitchFamily="18" charset="0"/>
                <a:cs typeface="Times New Roman" panose="02020603050405020304" pitchFamily="18" charset="0"/>
              </a:rPr>
              <a:t>Our Services</a:t>
            </a:r>
          </a:p>
        </p:txBody>
      </p:sp>
      <p:sp>
        <p:nvSpPr>
          <p:cNvPr id="14" name="User Module">
            <a:extLst>
              <a:ext uri="{FF2B5EF4-FFF2-40B4-BE49-F238E27FC236}">
                <a16:creationId xmlns:a16="http://schemas.microsoft.com/office/drawing/2014/main" id="{C898EC62-4341-D5D1-A4B8-E3D5976FCEC1}"/>
              </a:ext>
            </a:extLst>
          </p:cNvPr>
          <p:cNvSpPr/>
          <p:nvPr/>
        </p:nvSpPr>
        <p:spPr>
          <a:xfrm>
            <a:off x="716636" y="2230084"/>
            <a:ext cx="1962393" cy="347472"/>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Times New Roman" panose="02020603050405020304" pitchFamily="18" charset="0"/>
                <a:cs typeface="Times New Roman" panose="02020603050405020304" pitchFamily="18" charset="0"/>
              </a:rPr>
              <a:t>User Module</a:t>
            </a:r>
          </a:p>
        </p:txBody>
      </p:sp>
      <p:sp>
        <p:nvSpPr>
          <p:cNvPr id="6" name="User Module box">
            <a:extLst>
              <a:ext uri="{FF2B5EF4-FFF2-40B4-BE49-F238E27FC236}">
                <a16:creationId xmlns:a16="http://schemas.microsoft.com/office/drawing/2014/main" id="{860BE85F-6072-DDF0-F1B9-03CCC8FA3B64}"/>
              </a:ext>
            </a:extLst>
          </p:cNvPr>
          <p:cNvSpPr/>
          <p:nvPr/>
        </p:nvSpPr>
        <p:spPr>
          <a:xfrm>
            <a:off x="640697" y="2099216"/>
            <a:ext cx="2071790" cy="2868758"/>
          </a:xfrm>
          <a:prstGeom prst="roundRect">
            <a:avLst>
              <a:gd name="adj" fmla="val 7216"/>
            </a:avLst>
          </a:prstGeom>
          <a:noFill/>
          <a:ln>
            <a:solidFill>
              <a:srgbClr val="33353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8" name="log in">
            <a:extLst>
              <a:ext uri="{FF2B5EF4-FFF2-40B4-BE49-F238E27FC236}">
                <a16:creationId xmlns:a16="http://schemas.microsoft.com/office/drawing/2014/main" id="{AC7367DB-2A23-68E3-7DF1-DB52BF1EF341}"/>
              </a:ext>
            </a:extLst>
          </p:cNvPr>
          <p:cNvGrpSpPr/>
          <p:nvPr/>
        </p:nvGrpSpPr>
        <p:grpSpPr>
          <a:xfrm>
            <a:off x="2712487" y="1429891"/>
            <a:ext cx="2562621" cy="400110"/>
            <a:chOff x="2712487" y="1429891"/>
            <a:chExt cx="2562621" cy="400110"/>
          </a:xfrm>
        </p:grpSpPr>
        <p:sp>
          <p:nvSpPr>
            <p:cNvPr id="16" name="Log in/ Register">
              <a:extLst>
                <a:ext uri="{FF2B5EF4-FFF2-40B4-BE49-F238E27FC236}">
                  <a16:creationId xmlns:a16="http://schemas.microsoft.com/office/drawing/2014/main" id="{C365B3E5-63B3-081A-E23E-6E5C022B4DE5}"/>
                </a:ext>
              </a:extLst>
            </p:cNvPr>
            <p:cNvSpPr/>
            <p:nvPr/>
          </p:nvSpPr>
          <p:spPr>
            <a:xfrm>
              <a:off x="3232502" y="1429891"/>
              <a:ext cx="2042606" cy="400110"/>
            </a:xfrm>
            <a:prstGeom prst="roundRect">
              <a:avLst>
                <a:gd name="adj" fmla="val 50000"/>
              </a:avLst>
            </a:prstGeom>
            <a:solidFill>
              <a:srgbClr val="333538"/>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solidFill>
                    <a:schemeClr val="bg1"/>
                  </a:solidFill>
                  <a:latin typeface="Times New Roman" panose="02020603050405020304" pitchFamily="18" charset="0"/>
                  <a:cs typeface="Times New Roman" panose="02020603050405020304" pitchFamily="18" charset="0"/>
                </a:rPr>
                <a:t>Log In/ Register</a:t>
              </a:r>
            </a:p>
          </p:txBody>
        </p:sp>
        <p:cxnSp>
          <p:nvCxnSpPr>
            <p:cNvPr id="62" name="Straight Arrow Connector 61">
              <a:extLst>
                <a:ext uri="{FF2B5EF4-FFF2-40B4-BE49-F238E27FC236}">
                  <a16:creationId xmlns:a16="http://schemas.microsoft.com/office/drawing/2014/main" id="{B371D336-5C6A-9A88-8AF0-F8F6B80342EF}"/>
                </a:ext>
              </a:extLst>
            </p:cNvPr>
            <p:cNvCxnSpPr>
              <a:cxnSpLocks/>
              <a:stCxn id="47" idx="3"/>
              <a:endCxn id="16" idx="1"/>
            </p:cNvCxnSpPr>
            <p:nvPr/>
          </p:nvCxnSpPr>
          <p:spPr>
            <a:xfrm>
              <a:off x="2712487" y="1628872"/>
              <a:ext cx="520015" cy="107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sp>
        <p:nvSpPr>
          <p:cNvPr id="47" name="User Interaction">
            <a:extLst>
              <a:ext uri="{FF2B5EF4-FFF2-40B4-BE49-F238E27FC236}">
                <a16:creationId xmlns:a16="http://schemas.microsoft.com/office/drawing/2014/main" id="{EE31BD16-45D5-BC7C-01E3-57FD4D4E3750}"/>
              </a:ext>
            </a:extLst>
          </p:cNvPr>
          <p:cNvSpPr/>
          <p:nvPr/>
        </p:nvSpPr>
        <p:spPr>
          <a:xfrm>
            <a:off x="644447" y="1224750"/>
            <a:ext cx="2068040" cy="808244"/>
          </a:xfrm>
          <a:prstGeom prst="roundRect">
            <a:avLst/>
          </a:prstGeom>
          <a:noFill/>
          <a:ln>
            <a:solidFill>
              <a:srgbClr val="33353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Times New Roman" panose="02020603050405020304" pitchFamily="18" charset="0"/>
                <a:cs typeface="Times New Roman" panose="02020603050405020304" pitchFamily="18" charset="0"/>
              </a:rPr>
              <a:t>User Interaction</a:t>
            </a:r>
          </a:p>
        </p:txBody>
      </p:sp>
      <p:grpSp>
        <p:nvGrpSpPr>
          <p:cNvPr id="69" name="name group">
            <a:extLst>
              <a:ext uri="{FF2B5EF4-FFF2-40B4-BE49-F238E27FC236}">
                <a16:creationId xmlns:a16="http://schemas.microsoft.com/office/drawing/2014/main" id="{C26FC803-294B-A09B-0723-31FABDD4571D}"/>
              </a:ext>
            </a:extLst>
          </p:cNvPr>
          <p:cNvGrpSpPr/>
          <p:nvPr/>
        </p:nvGrpSpPr>
        <p:grpSpPr>
          <a:xfrm>
            <a:off x="5275108" y="974533"/>
            <a:ext cx="3034746" cy="1295775"/>
            <a:chOff x="5275108" y="974533"/>
            <a:chExt cx="3034746" cy="1295775"/>
          </a:xfrm>
        </p:grpSpPr>
        <p:sp>
          <p:nvSpPr>
            <p:cNvPr id="22" name="Name, E-mail,Phone, password">
              <a:extLst>
                <a:ext uri="{FF2B5EF4-FFF2-40B4-BE49-F238E27FC236}">
                  <a16:creationId xmlns:a16="http://schemas.microsoft.com/office/drawing/2014/main" id="{DD9C74EE-E273-2021-F099-31C59FEBCA55}"/>
                </a:ext>
              </a:extLst>
            </p:cNvPr>
            <p:cNvSpPr/>
            <p:nvPr/>
          </p:nvSpPr>
          <p:spPr>
            <a:xfrm>
              <a:off x="6504954" y="974533"/>
              <a:ext cx="1804900" cy="1295775"/>
            </a:xfrm>
            <a:prstGeom prst="roundRect">
              <a:avLst/>
            </a:prstGeom>
            <a:solidFill>
              <a:srgbClr val="333538"/>
            </a:solidFill>
            <a:ln>
              <a:noFill/>
            </a:ln>
          </p:spPr>
          <p:style>
            <a:lnRef idx="2">
              <a:schemeClr val="accent6"/>
            </a:lnRef>
            <a:fillRef idx="1">
              <a:schemeClr val="lt1"/>
            </a:fillRef>
            <a:effectRef idx="0">
              <a:schemeClr val="accent6"/>
            </a:effectRef>
            <a:fontRef idx="minor">
              <a:schemeClr val="dk1"/>
            </a:fontRef>
          </p:style>
          <p:txBody>
            <a:bodyPr rtlCol="0" anchor="ctr"/>
            <a:lstStyle/>
            <a:p>
              <a:pPr marL="285750" indent="-285750" algn="just">
                <a:buFont typeface="Arial" panose="020B0604020202020204" pitchFamily="34" charset="0"/>
                <a:buChar char="•"/>
              </a:pPr>
              <a:r>
                <a:rPr lang="en-US" dirty="0">
                  <a:solidFill>
                    <a:schemeClr val="bg1"/>
                  </a:solidFill>
                  <a:latin typeface="Times New Roman" panose="02020603050405020304" pitchFamily="18" charset="0"/>
                  <a:cs typeface="Times New Roman" panose="02020603050405020304" pitchFamily="18" charset="0"/>
                </a:rPr>
                <a:t>Name</a:t>
              </a:r>
            </a:p>
            <a:p>
              <a:pPr marL="285750" indent="-285750" algn="just">
                <a:buFont typeface="Arial" panose="020B0604020202020204" pitchFamily="34" charset="0"/>
                <a:buChar char="•"/>
              </a:pPr>
              <a:r>
                <a:rPr lang="en-US" dirty="0">
                  <a:solidFill>
                    <a:schemeClr val="bg1"/>
                  </a:solidFill>
                  <a:latin typeface="Times New Roman" panose="02020603050405020304" pitchFamily="18" charset="0"/>
                  <a:cs typeface="Times New Roman" panose="02020603050405020304" pitchFamily="18" charset="0"/>
                </a:rPr>
                <a:t>E-mail</a:t>
              </a:r>
            </a:p>
            <a:p>
              <a:pPr marL="285750" indent="-285750" algn="just">
                <a:buFont typeface="Arial" panose="020B0604020202020204" pitchFamily="34" charset="0"/>
                <a:buChar char="•"/>
              </a:pPr>
              <a:r>
                <a:rPr lang="en-US" dirty="0">
                  <a:solidFill>
                    <a:schemeClr val="bg1"/>
                  </a:solidFill>
                  <a:latin typeface="Times New Roman" panose="02020603050405020304" pitchFamily="18" charset="0"/>
                  <a:cs typeface="Times New Roman" panose="02020603050405020304" pitchFamily="18" charset="0"/>
                </a:rPr>
                <a:t>Phone No</a:t>
              </a:r>
            </a:p>
            <a:p>
              <a:pPr marL="285750" indent="-285750" algn="just">
                <a:buFont typeface="Arial" panose="020B0604020202020204" pitchFamily="34" charset="0"/>
                <a:buChar char="•"/>
              </a:pPr>
              <a:r>
                <a:rPr lang="en-US" dirty="0">
                  <a:solidFill>
                    <a:schemeClr val="bg1"/>
                  </a:solidFill>
                  <a:latin typeface="Times New Roman" panose="02020603050405020304" pitchFamily="18" charset="0"/>
                  <a:cs typeface="Times New Roman" panose="02020603050405020304" pitchFamily="18" charset="0"/>
                </a:rPr>
                <a:t>Password</a:t>
              </a:r>
            </a:p>
          </p:txBody>
        </p:sp>
        <p:cxnSp>
          <p:nvCxnSpPr>
            <p:cNvPr id="64" name="Straight Arrow Connector 63">
              <a:extLst>
                <a:ext uri="{FF2B5EF4-FFF2-40B4-BE49-F238E27FC236}">
                  <a16:creationId xmlns:a16="http://schemas.microsoft.com/office/drawing/2014/main" id="{90AD1C7D-6396-E70E-2717-975C5E113A6A}"/>
                </a:ext>
              </a:extLst>
            </p:cNvPr>
            <p:cNvCxnSpPr>
              <a:cxnSpLocks/>
              <a:stCxn id="16" idx="3"/>
              <a:endCxn id="22" idx="1"/>
            </p:cNvCxnSpPr>
            <p:nvPr/>
          </p:nvCxnSpPr>
          <p:spPr>
            <a:xfrm flipV="1">
              <a:off x="5275108" y="1622421"/>
              <a:ext cx="1229846" cy="7525"/>
            </a:xfrm>
            <a:prstGeom prst="straightConnector1">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pSp>
      <p:grpSp>
        <p:nvGrpSpPr>
          <p:cNvPr id="100" name="Customer Terms">
            <a:extLst>
              <a:ext uri="{FF2B5EF4-FFF2-40B4-BE49-F238E27FC236}">
                <a16:creationId xmlns:a16="http://schemas.microsoft.com/office/drawing/2014/main" id="{44645C9D-6227-9F5C-4D69-500D01AB8611}"/>
              </a:ext>
            </a:extLst>
          </p:cNvPr>
          <p:cNvGrpSpPr/>
          <p:nvPr/>
        </p:nvGrpSpPr>
        <p:grpSpPr>
          <a:xfrm>
            <a:off x="4974805" y="1189123"/>
            <a:ext cx="3512833" cy="1714056"/>
            <a:chOff x="4974805" y="1189123"/>
            <a:chExt cx="3512833" cy="1714056"/>
          </a:xfrm>
        </p:grpSpPr>
        <p:grpSp>
          <p:nvGrpSpPr>
            <p:cNvPr id="81" name="Customer Terms">
              <a:extLst>
                <a:ext uri="{FF2B5EF4-FFF2-40B4-BE49-F238E27FC236}">
                  <a16:creationId xmlns:a16="http://schemas.microsoft.com/office/drawing/2014/main" id="{A7E49A11-1020-6ACA-E698-480750116DC2}"/>
                </a:ext>
              </a:extLst>
            </p:cNvPr>
            <p:cNvGrpSpPr/>
            <p:nvPr/>
          </p:nvGrpSpPr>
          <p:grpSpPr>
            <a:xfrm>
              <a:off x="6205890" y="1189123"/>
              <a:ext cx="2281748" cy="1522697"/>
              <a:chOff x="5710784" y="2032994"/>
              <a:chExt cx="2281748" cy="1522697"/>
            </a:xfrm>
          </p:grpSpPr>
          <p:sp>
            <p:nvSpPr>
              <p:cNvPr id="78" name="Pet Import">
                <a:extLst>
                  <a:ext uri="{FF2B5EF4-FFF2-40B4-BE49-F238E27FC236}">
                    <a16:creationId xmlns:a16="http://schemas.microsoft.com/office/drawing/2014/main" id="{FC691F19-955E-3782-8BD1-037811B45B82}"/>
                  </a:ext>
                </a:extLst>
              </p:cNvPr>
              <p:cNvSpPr/>
              <p:nvPr/>
            </p:nvSpPr>
            <p:spPr>
              <a:xfrm>
                <a:off x="5806742" y="2553094"/>
                <a:ext cx="2063663" cy="384380"/>
              </a:xfrm>
              <a:prstGeom prst="roundRect">
                <a:avLst>
                  <a:gd name="adj" fmla="val 50000"/>
                </a:avLst>
              </a:prstGeom>
              <a:solidFill>
                <a:srgbClr val="333538"/>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solidFill>
                      <a:schemeClr val="bg1"/>
                    </a:solidFill>
                    <a:latin typeface="Times New Roman" panose="02020603050405020304" pitchFamily="18" charset="0"/>
                    <a:cs typeface="Times New Roman" panose="02020603050405020304" pitchFamily="18" charset="0"/>
                  </a:rPr>
                  <a:t>Contact Info</a:t>
                </a:r>
              </a:p>
            </p:txBody>
          </p:sp>
          <p:sp>
            <p:nvSpPr>
              <p:cNvPr id="79" name="Pet Import">
                <a:extLst>
                  <a:ext uri="{FF2B5EF4-FFF2-40B4-BE49-F238E27FC236}">
                    <a16:creationId xmlns:a16="http://schemas.microsoft.com/office/drawing/2014/main" id="{C08B3710-0485-4218-A272-9CA8BACCA4F9}"/>
                  </a:ext>
                </a:extLst>
              </p:cNvPr>
              <p:cNvSpPr/>
              <p:nvPr/>
            </p:nvSpPr>
            <p:spPr>
              <a:xfrm>
                <a:off x="5801096" y="3055453"/>
                <a:ext cx="2063663" cy="384380"/>
              </a:xfrm>
              <a:prstGeom prst="roundRect">
                <a:avLst>
                  <a:gd name="adj" fmla="val 50000"/>
                </a:avLst>
              </a:prstGeom>
              <a:solidFill>
                <a:srgbClr val="333538"/>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solidFill>
                      <a:schemeClr val="bg1"/>
                    </a:solidFill>
                    <a:latin typeface="Times New Roman" panose="02020603050405020304" pitchFamily="18" charset="0"/>
                    <a:cs typeface="Times New Roman" panose="02020603050405020304" pitchFamily="18" charset="0"/>
                  </a:rPr>
                  <a:t>Form Link</a:t>
                </a:r>
              </a:p>
            </p:txBody>
          </p:sp>
          <p:sp>
            <p:nvSpPr>
              <p:cNvPr id="80" name="Rectangle: Rounded Corners 79">
                <a:extLst>
                  <a:ext uri="{FF2B5EF4-FFF2-40B4-BE49-F238E27FC236}">
                    <a16:creationId xmlns:a16="http://schemas.microsoft.com/office/drawing/2014/main" id="{470B86BF-AA1F-4333-0C93-52487DD31939}"/>
                  </a:ext>
                </a:extLst>
              </p:cNvPr>
              <p:cNvSpPr/>
              <p:nvPr/>
            </p:nvSpPr>
            <p:spPr>
              <a:xfrm>
                <a:off x="5710784" y="2032994"/>
                <a:ext cx="2281748" cy="1522697"/>
              </a:xfrm>
              <a:prstGeom prst="roundRect">
                <a:avLst>
                  <a:gd name="adj" fmla="val 8612"/>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Pet Import">
                <a:extLst>
                  <a:ext uri="{FF2B5EF4-FFF2-40B4-BE49-F238E27FC236}">
                    <a16:creationId xmlns:a16="http://schemas.microsoft.com/office/drawing/2014/main" id="{745C52B0-580E-526D-E68C-7F572AB8762A}"/>
                  </a:ext>
                </a:extLst>
              </p:cNvPr>
              <p:cNvSpPr/>
              <p:nvPr/>
            </p:nvSpPr>
            <p:spPr>
              <a:xfrm>
                <a:off x="5801096" y="2062021"/>
                <a:ext cx="2063663" cy="384380"/>
              </a:xfrm>
              <a:prstGeom prst="roundRect">
                <a:avLst>
                  <a:gd name="adj" fmla="val 50000"/>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solidFill>
                      <a:schemeClr val="tx1"/>
                    </a:solidFill>
                    <a:latin typeface="Times New Roman" panose="02020603050405020304" pitchFamily="18" charset="0"/>
                    <a:cs typeface="Times New Roman" panose="02020603050405020304" pitchFamily="18" charset="0"/>
                  </a:rPr>
                  <a:t>Customer Terms</a:t>
                </a:r>
              </a:p>
            </p:txBody>
          </p:sp>
        </p:grpSp>
        <p:cxnSp>
          <p:nvCxnSpPr>
            <p:cNvPr id="97" name="Straight Arrow Connector 96">
              <a:extLst>
                <a:ext uri="{FF2B5EF4-FFF2-40B4-BE49-F238E27FC236}">
                  <a16:creationId xmlns:a16="http://schemas.microsoft.com/office/drawing/2014/main" id="{072ED1D8-0A80-6BD9-CEA0-60CE78BE43E4}"/>
                </a:ext>
              </a:extLst>
            </p:cNvPr>
            <p:cNvCxnSpPr>
              <a:cxnSpLocks/>
              <a:stCxn id="28" idx="3"/>
              <a:endCxn id="80" idx="1"/>
            </p:cNvCxnSpPr>
            <p:nvPr/>
          </p:nvCxnSpPr>
          <p:spPr>
            <a:xfrm flipV="1">
              <a:off x="4974805" y="1950472"/>
              <a:ext cx="1231085" cy="952707"/>
            </a:xfrm>
            <a:prstGeom prst="straightConnector1">
              <a:avLst/>
            </a:prstGeom>
            <a:ln>
              <a:solidFill>
                <a:srgbClr val="00B050"/>
              </a:solidFill>
              <a:tailEnd type="triangle"/>
            </a:ln>
          </p:spPr>
          <p:style>
            <a:lnRef idx="3">
              <a:schemeClr val="dk1"/>
            </a:lnRef>
            <a:fillRef idx="0">
              <a:schemeClr val="dk1"/>
            </a:fillRef>
            <a:effectRef idx="2">
              <a:schemeClr val="dk1"/>
            </a:effectRef>
            <a:fontRef idx="minor">
              <a:schemeClr val="tx1"/>
            </a:fontRef>
          </p:style>
        </p:cxnSp>
      </p:grpSp>
      <p:grpSp>
        <p:nvGrpSpPr>
          <p:cNvPr id="104" name="Customer Terms">
            <a:extLst>
              <a:ext uri="{FF2B5EF4-FFF2-40B4-BE49-F238E27FC236}">
                <a16:creationId xmlns:a16="http://schemas.microsoft.com/office/drawing/2014/main" id="{778CAB4A-10F2-DE7A-AACB-BE4EFDD08C90}"/>
              </a:ext>
            </a:extLst>
          </p:cNvPr>
          <p:cNvGrpSpPr/>
          <p:nvPr/>
        </p:nvGrpSpPr>
        <p:grpSpPr>
          <a:xfrm>
            <a:off x="4974805" y="1305898"/>
            <a:ext cx="6886587" cy="2633500"/>
            <a:chOff x="2004082" y="1110101"/>
            <a:chExt cx="6886587" cy="2633500"/>
          </a:xfrm>
        </p:grpSpPr>
        <p:grpSp>
          <p:nvGrpSpPr>
            <p:cNvPr id="105" name="Customer Terms">
              <a:extLst>
                <a:ext uri="{FF2B5EF4-FFF2-40B4-BE49-F238E27FC236}">
                  <a16:creationId xmlns:a16="http://schemas.microsoft.com/office/drawing/2014/main" id="{2DFFBF2D-E6F0-C7A2-6330-17B6772DB9FF}"/>
                </a:ext>
              </a:extLst>
            </p:cNvPr>
            <p:cNvGrpSpPr/>
            <p:nvPr/>
          </p:nvGrpSpPr>
          <p:grpSpPr>
            <a:xfrm>
              <a:off x="6140573" y="1110101"/>
              <a:ext cx="2750096" cy="2633500"/>
              <a:chOff x="5645467" y="1953972"/>
              <a:chExt cx="2750096" cy="2633500"/>
            </a:xfrm>
          </p:grpSpPr>
          <p:sp>
            <p:nvSpPr>
              <p:cNvPr id="107" name="Pet Import">
                <a:extLst>
                  <a:ext uri="{FF2B5EF4-FFF2-40B4-BE49-F238E27FC236}">
                    <a16:creationId xmlns:a16="http://schemas.microsoft.com/office/drawing/2014/main" id="{FF49BDE5-D1BA-7337-7A4D-E6B97AF4749E}"/>
                  </a:ext>
                </a:extLst>
              </p:cNvPr>
              <p:cNvSpPr/>
              <p:nvPr/>
            </p:nvSpPr>
            <p:spPr>
              <a:xfrm>
                <a:off x="5806742" y="2553094"/>
                <a:ext cx="2452685" cy="384380"/>
              </a:xfrm>
              <a:prstGeom prst="roundRect">
                <a:avLst>
                  <a:gd name="adj" fmla="val 50000"/>
                </a:avLst>
              </a:prstGeom>
              <a:solidFill>
                <a:srgbClr val="333538"/>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solidFill>
                      <a:schemeClr val="bg1"/>
                    </a:solidFill>
                    <a:latin typeface="Times New Roman" panose="02020603050405020304" pitchFamily="18" charset="0"/>
                    <a:cs typeface="Times New Roman" panose="02020603050405020304" pitchFamily="18" charset="0"/>
                  </a:rPr>
                  <a:t>Pet Category</a:t>
                </a:r>
              </a:p>
            </p:txBody>
          </p:sp>
          <p:sp>
            <p:nvSpPr>
              <p:cNvPr id="108" name="Pet Import">
                <a:extLst>
                  <a:ext uri="{FF2B5EF4-FFF2-40B4-BE49-F238E27FC236}">
                    <a16:creationId xmlns:a16="http://schemas.microsoft.com/office/drawing/2014/main" id="{70BAD4F7-7B53-9852-E756-060779F50155}"/>
                  </a:ext>
                </a:extLst>
              </p:cNvPr>
              <p:cNvSpPr/>
              <p:nvPr/>
            </p:nvSpPr>
            <p:spPr>
              <a:xfrm>
                <a:off x="5801096" y="3055453"/>
                <a:ext cx="2458331" cy="384380"/>
              </a:xfrm>
              <a:prstGeom prst="roundRect">
                <a:avLst>
                  <a:gd name="adj" fmla="val 50000"/>
                </a:avLst>
              </a:prstGeom>
              <a:solidFill>
                <a:srgbClr val="333538"/>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solidFill>
                      <a:schemeClr val="bg1"/>
                    </a:solidFill>
                    <a:latin typeface="Times New Roman" panose="02020603050405020304" pitchFamily="18" charset="0"/>
                    <a:cs typeface="Times New Roman" panose="02020603050405020304" pitchFamily="18" charset="0"/>
                  </a:rPr>
                  <a:t>Location (From &amp; To)</a:t>
                </a:r>
              </a:p>
            </p:txBody>
          </p:sp>
          <p:sp>
            <p:nvSpPr>
              <p:cNvPr id="109" name="Rectangle: Rounded Corners 108">
                <a:extLst>
                  <a:ext uri="{FF2B5EF4-FFF2-40B4-BE49-F238E27FC236}">
                    <a16:creationId xmlns:a16="http://schemas.microsoft.com/office/drawing/2014/main" id="{311423D9-FC73-E886-81F0-963A15FB791F}"/>
                  </a:ext>
                </a:extLst>
              </p:cNvPr>
              <p:cNvSpPr/>
              <p:nvPr/>
            </p:nvSpPr>
            <p:spPr>
              <a:xfrm>
                <a:off x="5645467" y="1953972"/>
                <a:ext cx="2750096" cy="2633500"/>
              </a:xfrm>
              <a:prstGeom prst="roundRect">
                <a:avLst>
                  <a:gd name="adj" fmla="val 8612"/>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Pet Import">
                <a:extLst>
                  <a:ext uri="{FF2B5EF4-FFF2-40B4-BE49-F238E27FC236}">
                    <a16:creationId xmlns:a16="http://schemas.microsoft.com/office/drawing/2014/main" id="{AA941AEA-C3E8-06FE-D947-0D28F9C9F00E}"/>
                  </a:ext>
                </a:extLst>
              </p:cNvPr>
              <p:cNvSpPr/>
              <p:nvPr/>
            </p:nvSpPr>
            <p:spPr>
              <a:xfrm>
                <a:off x="5947853" y="2081142"/>
                <a:ext cx="2063663" cy="384380"/>
              </a:xfrm>
              <a:prstGeom prst="roundRect">
                <a:avLst>
                  <a:gd name="adj" fmla="val 50000"/>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solidFill>
                      <a:schemeClr val="tx1"/>
                    </a:solidFill>
                    <a:latin typeface="Times New Roman" panose="02020603050405020304" pitchFamily="18" charset="0"/>
                    <a:cs typeface="Times New Roman" panose="02020603050405020304" pitchFamily="18" charset="0"/>
                  </a:rPr>
                  <a:t>Pet Info</a:t>
                </a:r>
              </a:p>
            </p:txBody>
          </p:sp>
          <p:sp>
            <p:nvSpPr>
              <p:cNvPr id="111" name="Pet Import">
                <a:extLst>
                  <a:ext uri="{FF2B5EF4-FFF2-40B4-BE49-F238E27FC236}">
                    <a16:creationId xmlns:a16="http://schemas.microsoft.com/office/drawing/2014/main" id="{C16A3EB9-7629-F8C7-78BB-85B38E36D993}"/>
                  </a:ext>
                </a:extLst>
              </p:cNvPr>
              <p:cNvSpPr/>
              <p:nvPr/>
            </p:nvSpPr>
            <p:spPr>
              <a:xfrm>
                <a:off x="5801096" y="3531117"/>
                <a:ext cx="2458331" cy="384380"/>
              </a:xfrm>
              <a:prstGeom prst="roundRect">
                <a:avLst>
                  <a:gd name="adj" fmla="val 50000"/>
                </a:avLst>
              </a:prstGeom>
              <a:solidFill>
                <a:srgbClr val="333538"/>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solidFill>
                      <a:schemeClr val="bg1"/>
                    </a:solidFill>
                    <a:latin typeface="Times New Roman" panose="02020603050405020304" pitchFamily="18" charset="0"/>
                    <a:cs typeface="Times New Roman" panose="02020603050405020304" pitchFamily="18" charset="0"/>
                  </a:rPr>
                  <a:t>Pet Owner Details</a:t>
                </a:r>
              </a:p>
            </p:txBody>
          </p:sp>
          <p:sp>
            <p:nvSpPr>
              <p:cNvPr id="113" name="Pet Import">
                <a:extLst>
                  <a:ext uri="{FF2B5EF4-FFF2-40B4-BE49-F238E27FC236}">
                    <a16:creationId xmlns:a16="http://schemas.microsoft.com/office/drawing/2014/main" id="{FED25AB3-1795-3DFD-7A30-69E31167C093}"/>
                  </a:ext>
                </a:extLst>
              </p:cNvPr>
              <p:cNvSpPr/>
              <p:nvPr/>
            </p:nvSpPr>
            <p:spPr>
              <a:xfrm>
                <a:off x="5784161" y="4033476"/>
                <a:ext cx="2458331" cy="384380"/>
              </a:xfrm>
              <a:prstGeom prst="roundRect">
                <a:avLst>
                  <a:gd name="adj" fmla="val 50000"/>
                </a:avLst>
              </a:prstGeom>
              <a:solidFill>
                <a:srgbClr val="333538"/>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solidFill>
                      <a:schemeClr val="bg1"/>
                    </a:solidFill>
                    <a:latin typeface="Times New Roman" panose="02020603050405020304" pitchFamily="18" charset="0"/>
                    <a:cs typeface="Times New Roman" panose="02020603050405020304" pitchFamily="18" charset="0"/>
                  </a:rPr>
                  <a:t>Service Category</a:t>
                </a:r>
              </a:p>
            </p:txBody>
          </p:sp>
        </p:grpSp>
        <p:cxnSp>
          <p:nvCxnSpPr>
            <p:cNvPr id="106" name="Straight Arrow Connector 105">
              <a:extLst>
                <a:ext uri="{FF2B5EF4-FFF2-40B4-BE49-F238E27FC236}">
                  <a16:creationId xmlns:a16="http://schemas.microsoft.com/office/drawing/2014/main" id="{93071C1B-2869-3159-2C68-D3C367D1B831}"/>
                </a:ext>
              </a:extLst>
            </p:cNvPr>
            <p:cNvCxnSpPr>
              <a:cxnSpLocks/>
              <a:stCxn id="55" idx="3"/>
              <a:endCxn id="109" idx="1"/>
            </p:cNvCxnSpPr>
            <p:nvPr/>
          </p:nvCxnSpPr>
          <p:spPr>
            <a:xfrm flipV="1">
              <a:off x="2004082" y="2426851"/>
              <a:ext cx="4136491" cy="917804"/>
            </a:xfrm>
            <a:prstGeom prst="straightConnector1">
              <a:avLst/>
            </a:prstGeom>
            <a:ln>
              <a:solidFill>
                <a:srgbClr val="00B050"/>
              </a:solidFill>
              <a:tailEnd type="triangle"/>
            </a:ln>
          </p:spPr>
          <p:style>
            <a:lnRef idx="3">
              <a:schemeClr val="dk1"/>
            </a:lnRef>
            <a:fillRef idx="0">
              <a:schemeClr val="dk1"/>
            </a:fillRef>
            <a:effectRef idx="2">
              <a:schemeClr val="dk1"/>
            </a:effectRef>
            <a:fontRef idx="minor">
              <a:schemeClr val="tx1"/>
            </a:fontRef>
          </p:style>
        </p:cxnSp>
      </p:grpSp>
      <p:grpSp>
        <p:nvGrpSpPr>
          <p:cNvPr id="8" name="Customer Terms">
            <a:extLst>
              <a:ext uri="{FF2B5EF4-FFF2-40B4-BE49-F238E27FC236}">
                <a16:creationId xmlns:a16="http://schemas.microsoft.com/office/drawing/2014/main" id="{1DF68EE1-5F4C-B30D-E0B0-FF9AB616814E}"/>
              </a:ext>
            </a:extLst>
          </p:cNvPr>
          <p:cNvGrpSpPr/>
          <p:nvPr/>
        </p:nvGrpSpPr>
        <p:grpSpPr>
          <a:xfrm>
            <a:off x="4978635" y="3263704"/>
            <a:ext cx="4030621" cy="2100884"/>
            <a:chOff x="4860048" y="1110101"/>
            <a:chExt cx="4030621" cy="2100884"/>
          </a:xfrm>
        </p:grpSpPr>
        <p:grpSp>
          <p:nvGrpSpPr>
            <p:cNvPr id="11" name="Customer Terms">
              <a:extLst>
                <a:ext uri="{FF2B5EF4-FFF2-40B4-BE49-F238E27FC236}">
                  <a16:creationId xmlns:a16="http://schemas.microsoft.com/office/drawing/2014/main" id="{F5496D96-7030-BFDF-079F-D921E7A05F2A}"/>
                </a:ext>
              </a:extLst>
            </p:cNvPr>
            <p:cNvGrpSpPr/>
            <p:nvPr/>
          </p:nvGrpSpPr>
          <p:grpSpPr>
            <a:xfrm>
              <a:off x="6140573" y="1110101"/>
              <a:ext cx="2750096" cy="2100884"/>
              <a:chOff x="5645467" y="1953972"/>
              <a:chExt cx="2750096" cy="2100884"/>
            </a:xfrm>
          </p:grpSpPr>
          <p:sp>
            <p:nvSpPr>
              <p:cNvPr id="13" name="Pet Import">
                <a:extLst>
                  <a:ext uri="{FF2B5EF4-FFF2-40B4-BE49-F238E27FC236}">
                    <a16:creationId xmlns:a16="http://schemas.microsoft.com/office/drawing/2014/main" id="{EBFF0B67-4D3D-46AB-EF5B-A707E262082E}"/>
                  </a:ext>
                </a:extLst>
              </p:cNvPr>
              <p:cNvSpPr/>
              <p:nvPr/>
            </p:nvSpPr>
            <p:spPr>
              <a:xfrm>
                <a:off x="5806742" y="2553094"/>
                <a:ext cx="2452685" cy="384380"/>
              </a:xfrm>
              <a:prstGeom prst="roundRect">
                <a:avLst>
                  <a:gd name="adj" fmla="val 50000"/>
                </a:avLst>
              </a:prstGeom>
              <a:solidFill>
                <a:srgbClr val="333538"/>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solidFill>
                      <a:schemeClr val="bg1"/>
                    </a:solidFill>
                    <a:latin typeface="Times New Roman" panose="02020603050405020304" pitchFamily="18" charset="0"/>
                    <a:cs typeface="Times New Roman" panose="02020603050405020304" pitchFamily="18" charset="0"/>
                  </a:rPr>
                  <a:t>Owner Info</a:t>
                </a:r>
              </a:p>
            </p:txBody>
          </p:sp>
          <p:sp>
            <p:nvSpPr>
              <p:cNvPr id="15" name="Pet Import">
                <a:extLst>
                  <a:ext uri="{FF2B5EF4-FFF2-40B4-BE49-F238E27FC236}">
                    <a16:creationId xmlns:a16="http://schemas.microsoft.com/office/drawing/2014/main" id="{A377275E-4F2A-2DEC-76E2-4EFD51D62D16}"/>
                  </a:ext>
                </a:extLst>
              </p:cNvPr>
              <p:cNvSpPr/>
              <p:nvPr/>
            </p:nvSpPr>
            <p:spPr>
              <a:xfrm>
                <a:off x="5801096" y="3055453"/>
                <a:ext cx="2458331" cy="384380"/>
              </a:xfrm>
              <a:prstGeom prst="roundRect">
                <a:avLst>
                  <a:gd name="adj" fmla="val 50000"/>
                </a:avLst>
              </a:prstGeom>
              <a:solidFill>
                <a:srgbClr val="333538"/>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solidFill>
                      <a:schemeClr val="bg1"/>
                    </a:solidFill>
                    <a:latin typeface="Times New Roman" panose="02020603050405020304" pitchFamily="18" charset="0"/>
                    <a:cs typeface="Times New Roman" panose="02020603050405020304" pitchFamily="18" charset="0"/>
                  </a:rPr>
                  <a:t>Pet Vaccination Info</a:t>
                </a:r>
              </a:p>
            </p:txBody>
          </p:sp>
          <p:sp>
            <p:nvSpPr>
              <p:cNvPr id="23" name="Rectangle: Rounded Corners 22">
                <a:extLst>
                  <a:ext uri="{FF2B5EF4-FFF2-40B4-BE49-F238E27FC236}">
                    <a16:creationId xmlns:a16="http://schemas.microsoft.com/office/drawing/2014/main" id="{534BF727-BE0F-15B6-2366-2F4D40093CFD}"/>
                  </a:ext>
                </a:extLst>
              </p:cNvPr>
              <p:cNvSpPr/>
              <p:nvPr/>
            </p:nvSpPr>
            <p:spPr>
              <a:xfrm>
                <a:off x="5645467" y="1953972"/>
                <a:ext cx="2750096" cy="2100884"/>
              </a:xfrm>
              <a:prstGeom prst="roundRect">
                <a:avLst>
                  <a:gd name="adj" fmla="val 8612"/>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Pet Import">
                <a:extLst>
                  <a:ext uri="{FF2B5EF4-FFF2-40B4-BE49-F238E27FC236}">
                    <a16:creationId xmlns:a16="http://schemas.microsoft.com/office/drawing/2014/main" id="{3842BDBA-6752-5C4B-ED44-16EA5BAA6B7C}"/>
                  </a:ext>
                </a:extLst>
              </p:cNvPr>
              <p:cNvSpPr/>
              <p:nvPr/>
            </p:nvSpPr>
            <p:spPr>
              <a:xfrm>
                <a:off x="5975846" y="2081142"/>
                <a:ext cx="2063663" cy="384380"/>
              </a:xfrm>
              <a:prstGeom prst="roundRect">
                <a:avLst>
                  <a:gd name="adj" fmla="val 50000"/>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solidFill>
                      <a:schemeClr val="tx1"/>
                    </a:solidFill>
                    <a:latin typeface="Times New Roman" panose="02020603050405020304" pitchFamily="18" charset="0"/>
                    <a:cs typeface="Times New Roman" panose="02020603050405020304" pitchFamily="18" charset="0"/>
                  </a:rPr>
                  <a:t>Pet &amp; Owner Info</a:t>
                </a:r>
              </a:p>
            </p:txBody>
          </p:sp>
          <p:sp>
            <p:nvSpPr>
              <p:cNvPr id="25" name="Pet Import">
                <a:extLst>
                  <a:ext uri="{FF2B5EF4-FFF2-40B4-BE49-F238E27FC236}">
                    <a16:creationId xmlns:a16="http://schemas.microsoft.com/office/drawing/2014/main" id="{8849A392-938A-70D8-6178-085AC85926F3}"/>
                  </a:ext>
                </a:extLst>
              </p:cNvPr>
              <p:cNvSpPr/>
              <p:nvPr/>
            </p:nvSpPr>
            <p:spPr>
              <a:xfrm>
                <a:off x="5801096" y="3531117"/>
                <a:ext cx="2458331" cy="384380"/>
              </a:xfrm>
              <a:prstGeom prst="roundRect">
                <a:avLst>
                  <a:gd name="adj" fmla="val 50000"/>
                </a:avLst>
              </a:prstGeom>
              <a:solidFill>
                <a:srgbClr val="333538"/>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solidFill>
                      <a:schemeClr val="bg1"/>
                    </a:solidFill>
                    <a:latin typeface="Times New Roman" panose="02020603050405020304" pitchFamily="18" charset="0"/>
                    <a:cs typeface="Times New Roman" panose="02020603050405020304" pitchFamily="18" charset="0"/>
                  </a:rPr>
                  <a:t>Airport &amp; Flight Info</a:t>
                </a:r>
              </a:p>
            </p:txBody>
          </p:sp>
        </p:grpSp>
        <p:cxnSp>
          <p:nvCxnSpPr>
            <p:cNvPr id="12" name="Straight Arrow Connector 11">
              <a:extLst>
                <a:ext uri="{FF2B5EF4-FFF2-40B4-BE49-F238E27FC236}">
                  <a16:creationId xmlns:a16="http://schemas.microsoft.com/office/drawing/2014/main" id="{EA59BEC2-6373-76E0-13B9-65F73BA222B4}"/>
                </a:ext>
              </a:extLst>
            </p:cNvPr>
            <p:cNvCxnSpPr>
              <a:cxnSpLocks/>
              <a:stCxn id="57" idx="3"/>
              <a:endCxn id="23" idx="1"/>
            </p:cNvCxnSpPr>
            <p:nvPr/>
          </p:nvCxnSpPr>
          <p:spPr>
            <a:xfrm>
              <a:off x="4860048" y="1869464"/>
              <a:ext cx="1280525" cy="291079"/>
            </a:xfrm>
            <a:prstGeom prst="straightConnector1">
              <a:avLst/>
            </a:prstGeom>
            <a:ln>
              <a:solidFill>
                <a:srgbClr val="00B050"/>
              </a:solidFill>
              <a:tailEnd type="triangle"/>
            </a:ln>
          </p:spPr>
          <p:style>
            <a:lnRef idx="3">
              <a:schemeClr val="dk1"/>
            </a:lnRef>
            <a:fillRef idx="0">
              <a:schemeClr val="dk1"/>
            </a:fillRef>
            <a:effectRef idx="2">
              <a:schemeClr val="dk1"/>
            </a:effectRef>
            <a:fontRef idx="minor">
              <a:schemeClr val="tx1"/>
            </a:fontRef>
          </p:style>
        </p:cxnSp>
      </p:grpSp>
      <p:grpSp>
        <p:nvGrpSpPr>
          <p:cNvPr id="84" name="Group 83">
            <a:extLst>
              <a:ext uri="{FF2B5EF4-FFF2-40B4-BE49-F238E27FC236}">
                <a16:creationId xmlns:a16="http://schemas.microsoft.com/office/drawing/2014/main" id="{0468AC59-D786-5ED0-9767-0AD579B19B16}"/>
              </a:ext>
            </a:extLst>
          </p:cNvPr>
          <p:cNvGrpSpPr/>
          <p:nvPr/>
        </p:nvGrpSpPr>
        <p:grpSpPr>
          <a:xfrm>
            <a:off x="3938834" y="4601096"/>
            <a:ext cx="7947352" cy="2100884"/>
            <a:chOff x="3938834" y="4601096"/>
            <a:chExt cx="7947352" cy="2100884"/>
          </a:xfrm>
        </p:grpSpPr>
        <p:grpSp>
          <p:nvGrpSpPr>
            <p:cNvPr id="53" name="Customer Terms">
              <a:extLst>
                <a:ext uri="{FF2B5EF4-FFF2-40B4-BE49-F238E27FC236}">
                  <a16:creationId xmlns:a16="http://schemas.microsoft.com/office/drawing/2014/main" id="{EF21273F-43C9-6E10-5691-B7978E62FECF}"/>
                </a:ext>
              </a:extLst>
            </p:cNvPr>
            <p:cNvGrpSpPr/>
            <p:nvPr/>
          </p:nvGrpSpPr>
          <p:grpSpPr>
            <a:xfrm>
              <a:off x="9136090" y="4601096"/>
              <a:ext cx="2750096" cy="2100884"/>
              <a:chOff x="5645467" y="1953972"/>
              <a:chExt cx="2750096" cy="2100884"/>
            </a:xfrm>
          </p:grpSpPr>
          <p:sp>
            <p:nvSpPr>
              <p:cNvPr id="56" name="Pet Import">
                <a:extLst>
                  <a:ext uri="{FF2B5EF4-FFF2-40B4-BE49-F238E27FC236}">
                    <a16:creationId xmlns:a16="http://schemas.microsoft.com/office/drawing/2014/main" id="{579C1C5A-DD02-FB30-E015-219A530B4952}"/>
                  </a:ext>
                </a:extLst>
              </p:cNvPr>
              <p:cNvSpPr/>
              <p:nvPr/>
            </p:nvSpPr>
            <p:spPr>
              <a:xfrm>
                <a:off x="5806742" y="2553094"/>
                <a:ext cx="2452685" cy="384380"/>
              </a:xfrm>
              <a:prstGeom prst="roundRect">
                <a:avLst>
                  <a:gd name="adj" fmla="val 50000"/>
                </a:avLst>
              </a:prstGeom>
              <a:solidFill>
                <a:srgbClr val="333538"/>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solidFill>
                      <a:schemeClr val="bg1"/>
                    </a:solidFill>
                    <a:latin typeface="Times New Roman" panose="02020603050405020304" pitchFamily="18" charset="0"/>
                    <a:cs typeface="Times New Roman" panose="02020603050405020304" pitchFamily="18" charset="0"/>
                  </a:rPr>
                  <a:t>Owner Info</a:t>
                </a:r>
              </a:p>
            </p:txBody>
          </p:sp>
          <p:sp>
            <p:nvSpPr>
              <p:cNvPr id="60" name="Pet Import">
                <a:extLst>
                  <a:ext uri="{FF2B5EF4-FFF2-40B4-BE49-F238E27FC236}">
                    <a16:creationId xmlns:a16="http://schemas.microsoft.com/office/drawing/2014/main" id="{42F0733C-5A72-9E3A-21D5-55CD03EB1E86}"/>
                  </a:ext>
                </a:extLst>
              </p:cNvPr>
              <p:cNvSpPr/>
              <p:nvPr/>
            </p:nvSpPr>
            <p:spPr>
              <a:xfrm>
                <a:off x="5801096" y="3055453"/>
                <a:ext cx="2458331" cy="384380"/>
              </a:xfrm>
              <a:prstGeom prst="roundRect">
                <a:avLst>
                  <a:gd name="adj" fmla="val 50000"/>
                </a:avLst>
              </a:prstGeom>
              <a:solidFill>
                <a:srgbClr val="333538"/>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solidFill>
                      <a:schemeClr val="bg1"/>
                    </a:solidFill>
                    <a:latin typeface="Times New Roman" panose="02020603050405020304" pitchFamily="18" charset="0"/>
                    <a:cs typeface="Times New Roman" panose="02020603050405020304" pitchFamily="18" charset="0"/>
                  </a:rPr>
                  <a:t>Owner Current Status</a:t>
                </a:r>
              </a:p>
            </p:txBody>
          </p:sp>
          <p:sp>
            <p:nvSpPr>
              <p:cNvPr id="61" name="Rectangle: Rounded Corners 60">
                <a:extLst>
                  <a:ext uri="{FF2B5EF4-FFF2-40B4-BE49-F238E27FC236}">
                    <a16:creationId xmlns:a16="http://schemas.microsoft.com/office/drawing/2014/main" id="{4AFCBCA4-139C-E73B-94C2-2925926A0FF5}"/>
                  </a:ext>
                </a:extLst>
              </p:cNvPr>
              <p:cNvSpPr/>
              <p:nvPr/>
            </p:nvSpPr>
            <p:spPr>
              <a:xfrm>
                <a:off x="5645467" y="1953972"/>
                <a:ext cx="2750096" cy="2100884"/>
              </a:xfrm>
              <a:prstGeom prst="roundRect">
                <a:avLst>
                  <a:gd name="adj" fmla="val 8612"/>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Pet Import">
                <a:extLst>
                  <a:ext uri="{FF2B5EF4-FFF2-40B4-BE49-F238E27FC236}">
                    <a16:creationId xmlns:a16="http://schemas.microsoft.com/office/drawing/2014/main" id="{3C21291B-C200-4D69-041D-FF1B5307E975}"/>
                  </a:ext>
                </a:extLst>
              </p:cNvPr>
              <p:cNvSpPr/>
              <p:nvPr/>
            </p:nvSpPr>
            <p:spPr>
              <a:xfrm>
                <a:off x="5994508" y="2081142"/>
                <a:ext cx="2075503" cy="384380"/>
              </a:xfrm>
              <a:prstGeom prst="roundRect">
                <a:avLst>
                  <a:gd name="adj" fmla="val 50000"/>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solidFill>
                      <a:schemeClr val="tx1"/>
                    </a:solidFill>
                    <a:latin typeface="Times New Roman" panose="02020603050405020304" pitchFamily="18" charset="0"/>
                    <a:cs typeface="Times New Roman" panose="02020603050405020304" pitchFamily="18" charset="0"/>
                  </a:rPr>
                  <a:t>Pet Relocation Info</a:t>
                </a:r>
              </a:p>
            </p:txBody>
          </p:sp>
          <p:sp>
            <p:nvSpPr>
              <p:cNvPr id="65" name="Pet Import">
                <a:extLst>
                  <a:ext uri="{FF2B5EF4-FFF2-40B4-BE49-F238E27FC236}">
                    <a16:creationId xmlns:a16="http://schemas.microsoft.com/office/drawing/2014/main" id="{6F947D9E-F695-8031-9315-21D78F79B7A6}"/>
                  </a:ext>
                </a:extLst>
              </p:cNvPr>
              <p:cNvSpPr/>
              <p:nvPr/>
            </p:nvSpPr>
            <p:spPr>
              <a:xfrm>
                <a:off x="5801096" y="3531117"/>
                <a:ext cx="2458331" cy="384380"/>
              </a:xfrm>
              <a:prstGeom prst="roundRect">
                <a:avLst>
                  <a:gd name="adj" fmla="val 50000"/>
                </a:avLst>
              </a:prstGeom>
              <a:solidFill>
                <a:srgbClr val="333538"/>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solidFill>
                      <a:schemeClr val="bg1"/>
                    </a:solidFill>
                    <a:latin typeface="Times New Roman" panose="02020603050405020304" pitchFamily="18" charset="0"/>
                    <a:cs typeface="Times New Roman" panose="02020603050405020304" pitchFamily="18" charset="0"/>
                  </a:rPr>
                  <a:t>Location Details</a:t>
                </a:r>
              </a:p>
            </p:txBody>
          </p:sp>
        </p:grpSp>
        <p:cxnSp>
          <p:nvCxnSpPr>
            <p:cNvPr id="67" name="Connector: Curved 66">
              <a:extLst>
                <a:ext uri="{FF2B5EF4-FFF2-40B4-BE49-F238E27FC236}">
                  <a16:creationId xmlns:a16="http://schemas.microsoft.com/office/drawing/2014/main" id="{1F68BBEF-9B8F-688B-2C93-27FF022BFCF7}"/>
                </a:ext>
              </a:extLst>
            </p:cNvPr>
            <p:cNvCxnSpPr>
              <a:cxnSpLocks/>
              <a:stCxn id="58" idx="2"/>
              <a:endCxn id="61" idx="1"/>
            </p:cNvCxnSpPr>
            <p:nvPr/>
          </p:nvCxnSpPr>
          <p:spPr>
            <a:xfrm rot="16200000" flipH="1">
              <a:off x="6041468" y="2556916"/>
              <a:ext cx="991988" cy="5197255"/>
            </a:xfrm>
            <a:prstGeom prst="curvedConnector2">
              <a:avLst/>
            </a:prstGeom>
            <a:ln>
              <a:solidFill>
                <a:srgbClr val="00B050"/>
              </a:solidFill>
              <a:headEnd type="none" w="med" len="med"/>
              <a:tailEnd type="arrow" w="med" len="med"/>
            </a:ln>
          </p:spPr>
          <p:style>
            <a:lnRef idx="3">
              <a:schemeClr val="dk1"/>
            </a:lnRef>
            <a:fillRef idx="0">
              <a:schemeClr val="dk1"/>
            </a:fillRef>
            <a:effectRef idx="2">
              <a:schemeClr val="dk1"/>
            </a:effectRef>
            <a:fontRef idx="minor">
              <a:schemeClr val="tx1"/>
            </a:fontRef>
          </p:style>
        </p:cxnSp>
      </p:grpSp>
      <p:grpSp>
        <p:nvGrpSpPr>
          <p:cNvPr id="101" name="Group 100">
            <a:extLst>
              <a:ext uri="{FF2B5EF4-FFF2-40B4-BE49-F238E27FC236}">
                <a16:creationId xmlns:a16="http://schemas.microsoft.com/office/drawing/2014/main" id="{6776CB19-0CC5-5733-8DC9-C4EEBACE27BE}"/>
              </a:ext>
            </a:extLst>
          </p:cNvPr>
          <p:cNvGrpSpPr/>
          <p:nvPr/>
        </p:nvGrpSpPr>
        <p:grpSpPr>
          <a:xfrm>
            <a:off x="2633658" y="2452211"/>
            <a:ext cx="3757812" cy="1861131"/>
            <a:chOff x="2633658" y="2452211"/>
            <a:chExt cx="3757812" cy="1861131"/>
          </a:xfrm>
        </p:grpSpPr>
        <p:grpSp>
          <p:nvGrpSpPr>
            <p:cNvPr id="96" name="Group 95">
              <a:extLst>
                <a:ext uri="{FF2B5EF4-FFF2-40B4-BE49-F238E27FC236}">
                  <a16:creationId xmlns:a16="http://schemas.microsoft.com/office/drawing/2014/main" id="{1491A2A0-B5EF-A379-7792-8889CEC52B5B}"/>
                </a:ext>
              </a:extLst>
            </p:cNvPr>
            <p:cNvGrpSpPr/>
            <p:nvPr/>
          </p:nvGrpSpPr>
          <p:grpSpPr>
            <a:xfrm>
              <a:off x="4011937" y="2452211"/>
              <a:ext cx="2379533" cy="1861131"/>
              <a:chOff x="2556359" y="4840849"/>
              <a:chExt cx="2379533" cy="1861131"/>
            </a:xfrm>
          </p:grpSpPr>
          <p:grpSp>
            <p:nvGrpSpPr>
              <p:cNvPr id="95" name="Group 94">
                <a:extLst>
                  <a:ext uri="{FF2B5EF4-FFF2-40B4-BE49-F238E27FC236}">
                    <a16:creationId xmlns:a16="http://schemas.microsoft.com/office/drawing/2014/main" id="{319E302D-1FD7-A14A-3A8A-5229E62A7C43}"/>
                  </a:ext>
                </a:extLst>
              </p:cNvPr>
              <p:cNvGrpSpPr/>
              <p:nvPr/>
            </p:nvGrpSpPr>
            <p:grpSpPr>
              <a:xfrm>
                <a:off x="2618101" y="4893677"/>
                <a:ext cx="2233815" cy="1684508"/>
                <a:chOff x="2618101" y="4893677"/>
                <a:chExt cx="2233815" cy="1684508"/>
              </a:xfrm>
            </p:grpSpPr>
            <p:sp>
              <p:nvSpPr>
                <p:cNvPr id="86" name="Rectangle: Rounded Corners 85">
                  <a:extLst>
                    <a:ext uri="{FF2B5EF4-FFF2-40B4-BE49-F238E27FC236}">
                      <a16:creationId xmlns:a16="http://schemas.microsoft.com/office/drawing/2014/main" id="{2B6016C1-ECAD-C79A-B4EB-0B0BC75961B5}"/>
                    </a:ext>
                  </a:extLst>
                </p:cNvPr>
                <p:cNvSpPr/>
                <p:nvPr/>
              </p:nvSpPr>
              <p:spPr>
                <a:xfrm>
                  <a:off x="2633655" y="5310448"/>
                  <a:ext cx="2218259" cy="376383"/>
                </a:xfrm>
                <a:prstGeom prst="roundRect">
                  <a:avLst>
                    <a:gd name="adj" fmla="val 50000"/>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cs typeface="Times New Roman" panose="02020603050405020304" pitchFamily="18" charset="0"/>
                    </a:rPr>
                    <a:t>Pet Foods</a:t>
                  </a:r>
                </a:p>
              </p:txBody>
            </p:sp>
            <p:sp>
              <p:nvSpPr>
                <p:cNvPr id="87" name="Rectangle: Rounded Corners 86">
                  <a:extLst>
                    <a:ext uri="{FF2B5EF4-FFF2-40B4-BE49-F238E27FC236}">
                      <a16:creationId xmlns:a16="http://schemas.microsoft.com/office/drawing/2014/main" id="{3E5F706A-AE81-E4E3-4697-3CC51A0E3C9A}"/>
                    </a:ext>
                  </a:extLst>
                </p:cNvPr>
                <p:cNvSpPr/>
                <p:nvPr/>
              </p:nvSpPr>
              <p:spPr>
                <a:xfrm>
                  <a:off x="2633656" y="5749570"/>
                  <a:ext cx="2218260" cy="376383"/>
                </a:xfrm>
                <a:prstGeom prst="roundRect">
                  <a:avLst>
                    <a:gd name="adj" fmla="val 50000"/>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cs typeface="Times New Roman" panose="02020603050405020304" pitchFamily="18" charset="0"/>
                    </a:rPr>
                    <a:t>Pet Health &amp; Care</a:t>
                  </a:r>
                </a:p>
              </p:txBody>
            </p:sp>
            <p:sp>
              <p:nvSpPr>
                <p:cNvPr id="88" name="Rectangle: Rounded Corners 87">
                  <a:extLst>
                    <a:ext uri="{FF2B5EF4-FFF2-40B4-BE49-F238E27FC236}">
                      <a16:creationId xmlns:a16="http://schemas.microsoft.com/office/drawing/2014/main" id="{A9CAD415-3F10-A876-86B6-A3208E723846}"/>
                    </a:ext>
                  </a:extLst>
                </p:cNvPr>
                <p:cNvSpPr/>
                <p:nvPr/>
              </p:nvSpPr>
              <p:spPr>
                <a:xfrm>
                  <a:off x="2624388" y="6201802"/>
                  <a:ext cx="2227525" cy="376383"/>
                </a:xfrm>
                <a:prstGeom prst="roundRect">
                  <a:avLst>
                    <a:gd name="adj" fmla="val 50000"/>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cs typeface="Times New Roman" panose="02020603050405020304" pitchFamily="18" charset="0"/>
                    </a:rPr>
                    <a:t>Pet Items</a:t>
                  </a:r>
                </a:p>
              </p:txBody>
            </p:sp>
            <p:sp>
              <p:nvSpPr>
                <p:cNvPr id="89" name="Rectangle: Rounded Corners 88">
                  <a:extLst>
                    <a:ext uri="{FF2B5EF4-FFF2-40B4-BE49-F238E27FC236}">
                      <a16:creationId xmlns:a16="http://schemas.microsoft.com/office/drawing/2014/main" id="{1ADD33E2-FD58-4D5E-4036-84DDB5ECA3A1}"/>
                    </a:ext>
                  </a:extLst>
                </p:cNvPr>
                <p:cNvSpPr/>
                <p:nvPr/>
              </p:nvSpPr>
              <p:spPr>
                <a:xfrm>
                  <a:off x="2618101" y="4893677"/>
                  <a:ext cx="2218259" cy="376383"/>
                </a:xfrm>
                <a:prstGeom prst="roundRect">
                  <a:avLst>
                    <a:gd name="adj" fmla="val 5000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Times New Roman" panose="02020603050405020304" pitchFamily="18" charset="0"/>
                      <a:cs typeface="Times New Roman" panose="02020603050405020304" pitchFamily="18" charset="0"/>
                    </a:rPr>
                    <a:t>Pet Hub</a:t>
                  </a:r>
                </a:p>
              </p:txBody>
            </p:sp>
          </p:grpSp>
          <p:sp>
            <p:nvSpPr>
              <p:cNvPr id="90" name="Rectangle: Rounded Corners 89">
                <a:extLst>
                  <a:ext uri="{FF2B5EF4-FFF2-40B4-BE49-F238E27FC236}">
                    <a16:creationId xmlns:a16="http://schemas.microsoft.com/office/drawing/2014/main" id="{3D55F1E1-1A2A-453B-2502-5C3A51CB9AD1}"/>
                  </a:ext>
                </a:extLst>
              </p:cNvPr>
              <p:cNvSpPr/>
              <p:nvPr/>
            </p:nvSpPr>
            <p:spPr>
              <a:xfrm>
                <a:off x="2556359" y="4840849"/>
                <a:ext cx="2379533" cy="1861131"/>
              </a:xfrm>
              <a:prstGeom prst="roundRect">
                <a:avLst>
                  <a:gd name="adj" fmla="val 7643"/>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99" name="Straight Arrow Connector 98">
              <a:extLst>
                <a:ext uri="{FF2B5EF4-FFF2-40B4-BE49-F238E27FC236}">
                  <a16:creationId xmlns:a16="http://schemas.microsoft.com/office/drawing/2014/main" id="{19849231-C7C3-0A18-9AD5-5AC8A09F4156}"/>
                </a:ext>
              </a:extLst>
            </p:cNvPr>
            <p:cNvCxnSpPr>
              <a:stCxn id="18" idx="3"/>
              <a:endCxn id="90" idx="1"/>
            </p:cNvCxnSpPr>
            <p:nvPr/>
          </p:nvCxnSpPr>
          <p:spPr>
            <a:xfrm>
              <a:off x="2633658" y="3311220"/>
              <a:ext cx="1378279" cy="71557"/>
            </a:xfrm>
            <a:prstGeom prst="straightConnector1">
              <a:avLst/>
            </a:prstGeom>
            <a:ln>
              <a:solidFill>
                <a:srgbClr val="00B050"/>
              </a:solidFill>
              <a:tailEnd type="triangle"/>
            </a:ln>
          </p:spPr>
          <p:style>
            <a:lnRef idx="3">
              <a:schemeClr val="dk1"/>
            </a:lnRef>
            <a:fillRef idx="0">
              <a:schemeClr val="dk1"/>
            </a:fillRef>
            <a:effectRef idx="2">
              <a:schemeClr val="dk1"/>
            </a:effectRef>
            <a:fontRef idx="minor">
              <a:schemeClr val="tx1"/>
            </a:fontRef>
          </p:style>
        </p:cxnSp>
      </p:grpSp>
      <p:sp>
        <p:nvSpPr>
          <p:cNvPr id="117" name="Rectangle: Rounded Corners 116">
            <a:extLst>
              <a:ext uri="{FF2B5EF4-FFF2-40B4-BE49-F238E27FC236}">
                <a16:creationId xmlns:a16="http://schemas.microsoft.com/office/drawing/2014/main" id="{83AA9A0D-4822-7BE6-2A97-94DA35CF2C11}"/>
              </a:ext>
            </a:extLst>
          </p:cNvPr>
          <p:cNvSpPr/>
          <p:nvPr/>
        </p:nvSpPr>
        <p:spPr>
          <a:xfrm>
            <a:off x="3821754" y="3447428"/>
            <a:ext cx="2218259" cy="376383"/>
          </a:xfrm>
          <a:prstGeom prst="roundRect">
            <a:avLst>
              <a:gd name="adj" fmla="val 50000"/>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cs typeface="Times New Roman" panose="02020603050405020304" pitchFamily="18" charset="0"/>
              </a:rPr>
              <a:t>Pet Veterinarian</a:t>
            </a:r>
          </a:p>
        </p:txBody>
      </p:sp>
      <p:sp>
        <p:nvSpPr>
          <p:cNvPr id="118" name="Rectangle: Rounded Corners 117">
            <a:extLst>
              <a:ext uri="{FF2B5EF4-FFF2-40B4-BE49-F238E27FC236}">
                <a16:creationId xmlns:a16="http://schemas.microsoft.com/office/drawing/2014/main" id="{FF96C70F-B188-1CDF-524C-EE402DEBAF66}"/>
              </a:ext>
            </a:extLst>
          </p:cNvPr>
          <p:cNvSpPr/>
          <p:nvPr/>
        </p:nvSpPr>
        <p:spPr>
          <a:xfrm>
            <a:off x="3821755" y="3886550"/>
            <a:ext cx="2218260" cy="376383"/>
          </a:xfrm>
          <a:prstGeom prst="roundRect">
            <a:avLst>
              <a:gd name="adj" fmla="val 50000"/>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cs typeface="Times New Roman" panose="02020603050405020304" pitchFamily="18" charset="0"/>
              </a:rPr>
              <a:t>Pet Hostel</a:t>
            </a:r>
          </a:p>
        </p:txBody>
      </p:sp>
      <p:sp>
        <p:nvSpPr>
          <p:cNvPr id="119" name="Pet Sitter">
            <a:extLst>
              <a:ext uri="{FF2B5EF4-FFF2-40B4-BE49-F238E27FC236}">
                <a16:creationId xmlns:a16="http://schemas.microsoft.com/office/drawing/2014/main" id="{7CF49077-0950-4CF7-F7E2-46D0A55470BA}"/>
              </a:ext>
            </a:extLst>
          </p:cNvPr>
          <p:cNvSpPr/>
          <p:nvPr/>
        </p:nvSpPr>
        <p:spPr>
          <a:xfrm>
            <a:off x="3812487" y="4338782"/>
            <a:ext cx="2227525" cy="376383"/>
          </a:xfrm>
          <a:prstGeom prst="roundRect">
            <a:avLst>
              <a:gd name="adj" fmla="val 50000"/>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cs typeface="Times New Roman" panose="02020603050405020304" pitchFamily="18" charset="0"/>
              </a:rPr>
              <a:t>Pet Sitter/Walker</a:t>
            </a:r>
          </a:p>
        </p:txBody>
      </p:sp>
      <p:sp>
        <p:nvSpPr>
          <p:cNvPr id="120" name="Rectangle: Rounded Corners 119">
            <a:extLst>
              <a:ext uri="{FF2B5EF4-FFF2-40B4-BE49-F238E27FC236}">
                <a16:creationId xmlns:a16="http://schemas.microsoft.com/office/drawing/2014/main" id="{061A8A14-DFF5-756A-B8D6-77D87388865D}"/>
              </a:ext>
            </a:extLst>
          </p:cNvPr>
          <p:cNvSpPr/>
          <p:nvPr/>
        </p:nvSpPr>
        <p:spPr>
          <a:xfrm>
            <a:off x="3824862" y="2554784"/>
            <a:ext cx="2218259" cy="376383"/>
          </a:xfrm>
          <a:prstGeom prst="roundRect">
            <a:avLst>
              <a:gd name="adj" fmla="val 5000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Times New Roman" panose="02020603050405020304" pitchFamily="18" charset="0"/>
                <a:cs typeface="Times New Roman" panose="02020603050405020304" pitchFamily="18" charset="0"/>
              </a:rPr>
              <a:t>Pet Support</a:t>
            </a:r>
          </a:p>
        </p:txBody>
      </p:sp>
      <p:sp>
        <p:nvSpPr>
          <p:cNvPr id="122" name="Pet Adoption">
            <a:extLst>
              <a:ext uri="{FF2B5EF4-FFF2-40B4-BE49-F238E27FC236}">
                <a16:creationId xmlns:a16="http://schemas.microsoft.com/office/drawing/2014/main" id="{5E0E5DCB-F6D4-9855-73C0-A00D3CE38990}"/>
              </a:ext>
            </a:extLst>
          </p:cNvPr>
          <p:cNvSpPr/>
          <p:nvPr/>
        </p:nvSpPr>
        <p:spPr>
          <a:xfrm>
            <a:off x="3834194" y="2993335"/>
            <a:ext cx="2218259" cy="376383"/>
          </a:xfrm>
          <a:prstGeom prst="roundRect">
            <a:avLst>
              <a:gd name="adj" fmla="val 50000"/>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cs typeface="Times New Roman" panose="02020603050405020304" pitchFamily="18" charset="0"/>
              </a:rPr>
              <a:t>Pet Adoption</a:t>
            </a:r>
          </a:p>
        </p:txBody>
      </p:sp>
      <p:sp>
        <p:nvSpPr>
          <p:cNvPr id="116" name="Rectangle: Rounded Corners 115">
            <a:extLst>
              <a:ext uri="{FF2B5EF4-FFF2-40B4-BE49-F238E27FC236}">
                <a16:creationId xmlns:a16="http://schemas.microsoft.com/office/drawing/2014/main" id="{D997C67F-E0B6-57B3-A686-433C7C32A73D}"/>
              </a:ext>
            </a:extLst>
          </p:cNvPr>
          <p:cNvSpPr/>
          <p:nvPr/>
        </p:nvSpPr>
        <p:spPr>
          <a:xfrm>
            <a:off x="3744458" y="2498566"/>
            <a:ext cx="2379533" cy="2340395"/>
          </a:xfrm>
          <a:prstGeom prst="roundRect">
            <a:avLst>
              <a:gd name="adj" fmla="val 7643"/>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4" name="Straight Arrow Connector 113">
            <a:extLst>
              <a:ext uri="{FF2B5EF4-FFF2-40B4-BE49-F238E27FC236}">
                <a16:creationId xmlns:a16="http://schemas.microsoft.com/office/drawing/2014/main" id="{8D30B764-1144-1D19-76D9-3D297AE5D284}"/>
              </a:ext>
            </a:extLst>
          </p:cNvPr>
          <p:cNvCxnSpPr>
            <a:cxnSpLocks/>
            <a:stCxn id="19" idx="3"/>
            <a:endCxn id="116" idx="1"/>
          </p:cNvCxnSpPr>
          <p:nvPr/>
        </p:nvCxnSpPr>
        <p:spPr>
          <a:xfrm flipV="1">
            <a:off x="2633658" y="3668764"/>
            <a:ext cx="1110800" cy="93283"/>
          </a:xfrm>
          <a:prstGeom prst="straightConnector1">
            <a:avLst/>
          </a:prstGeom>
          <a:ln>
            <a:solidFill>
              <a:srgbClr val="00B050"/>
            </a:solidFill>
            <a:tailEnd type="triangle"/>
          </a:ln>
        </p:spPr>
        <p:style>
          <a:lnRef idx="3">
            <a:schemeClr val="dk1"/>
          </a:lnRef>
          <a:fillRef idx="0">
            <a:schemeClr val="dk1"/>
          </a:fillRef>
          <a:effectRef idx="2">
            <a:schemeClr val="dk1"/>
          </a:effectRef>
          <a:fontRef idx="minor">
            <a:schemeClr val="tx1"/>
          </a:fontRef>
        </p:style>
      </p:cxnSp>
      <p:grpSp>
        <p:nvGrpSpPr>
          <p:cNvPr id="131" name="Group 130">
            <a:extLst>
              <a:ext uri="{FF2B5EF4-FFF2-40B4-BE49-F238E27FC236}">
                <a16:creationId xmlns:a16="http://schemas.microsoft.com/office/drawing/2014/main" id="{13978ACF-2942-A506-E131-F87ADA2DB14D}"/>
              </a:ext>
            </a:extLst>
          </p:cNvPr>
          <p:cNvGrpSpPr/>
          <p:nvPr/>
        </p:nvGrpSpPr>
        <p:grpSpPr>
          <a:xfrm>
            <a:off x="6040012" y="3649342"/>
            <a:ext cx="3315477" cy="2036070"/>
            <a:chOff x="3075993" y="1972949"/>
            <a:chExt cx="3315477" cy="2036070"/>
          </a:xfrm>
        </p:grpSpPr>
        <p:grpSp>
          <p:nvGrpSpPr>
            <p:cNvPr id="132" name="Group 131">
              <a:extLst>
                <a:ext uri="{FF2B5EF4-FFF2-40B4-BE49-F238E27FC236}">
                  <a16:creationId xmlns:a16="http://schemas.microsoft.com/office/drawing/2014/main" id="{B115BD58-8C93-08BC-1FFF-F388B6EE9A1F}"/>
                </a:ext>
              </a:extLst>
            </p:cNvPr>
            <p:cNvGrpSpPr/>
            <p:nvPr/>
          </p:nvGrpSpPr>
          <p:grpSpPr>
            <a:xfrm>
              <a:off x="4011937" y="1972949"/>
              <a:ext cx="2379533" cy="2036070"/>
              <a:chOff x="2556359" y="4361587"/>
              <a:chExt cx="2379533" cy="2036070"/>
            </a:xfrm>
          </p:grpSpPr>
          <p:grpSp>
            <p:nvGrpSpPr>
              <p:cNvPr id="134" name="Group 133">
                <a:extLst>
                  <a:ext uri="{FF2B5EF4-FFF2-40B4-BE49-F238E27FC236}">
                    <a16:creationId xmlns:a16="http://schemas.microsoft.com/office/drawing/2014/main" id="{F84EA827-08A1-1922-E6EF-80379A99C63D}"/>
                  </a:ext>
                </a:extLst>
              </p:cNvPr>
              <p:cNvGrpSpPr/>
              <p:nvPr/>
            </p:nvGrpSpPr>
            <p:grpSpPr>
              <a:xfrm>
                <a:off x="2624388" y="4417804"/>
                <a:ext cx="2295951" cy="1768493"/>
                <a:chOff x="2624388" y="4417804"/>
                <a:chExt cx="2295951" cy="1768493"/>
              </a:xfrm>
            </p:grpSpPr>
            <p:sp>
              <p:nvSpPr>
                <p:cNvPr id="137" name="Rectangle: Rounded Corners 136">
                  <a:extLst>
                    <a:ext uri="{FF2B5EF4-FFF2-40B4-BE49-F238E27FC236}">
                      <a16:creationId xmlns:a16="http://schemas.microsoft.com/office/drawing/2014/main" id="{C37EEE0D-BB22-36A1-E5B0-07C6B97EF9B4}"/>
                    </a:ext>
                  </a:extLst>
                </p:cNvPr>
                <p:cNvSpPr/>
                <p:nvPr/>
              </p:nvSpPr>
              <p:spPr>
                <a:xfrm>
                  <a:off x="2633656" y="5320359"/>
                  <a:ext cx="2218260" cy="376383"/>
                </a:xfrm>
                <a:prstGeom prst="roundRect">
                  <a:avLst>
                    <a:gd name="adj" fmla="val 50000"/>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cs typeface="Times New Roman" panose="02020603050405020304" pitchFamily="18" charset="0"/>
                    </a:rPr>
                    <a:t>Hourly rate</a:t>
                  </a:r>
                </a:p>
              </p:txBody>
            </p:sp>
            <p:sp>
              <p:nvSpPr>
                <p:cNvPr id="138" name="Rectangle: Rounded Corners 137">
                  <a:extLst>
                    <a:ext uri="{FF2B5EF4-FFF2-40B4-BE49-F238E27FC236}">
                      <a16:creationId xmlns:a16="http://schemas.microsoft.com/office/drawing/2014/main" id="{F175D042-ADB6-0CBB-B958-D23F7C07FECB}"/>
                    </a:ext>
                  </a:extLst>
                </p:cNvPr>
                <p:cNvSpPr/>
                <p:nvPr/>
              </p:nvSpPr>
              <p:spPr>
                <a:xfrm>
                  <a:off x="2624388" y="5809914"/>
                  <a:ext cx="2227525" cy="376383"/>
                </a:xfrm>
                <a:prstGeom prst="roundRect">
                  <a:avLst>
                    <a:gd name="adj" fmla="val 50000"/>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cs typeface="Times New Roman" panose="02020603050405020304" pitchFamily="18" charset="0"/>
                    </a:rPr>
                    <a:t>Owner location</a:t>
                  </a:r>
                </a:p>
              </p:txBody>
            </p:sp>
            <p:sp>
              <p:nvSpPr>
                <p:cNvPr id="139" name="Rectangle: Rounded Corners 138">
                  <a:extLst>
                    <a:ext uri="{FF2B5EF4-FFF2-40B4-BE49-F238E27FC236}">
                      <a16:creationId xmlns:a16="http://schemas.microsoft.com/office/drawing/2014/main" id="{47E36905-3953-3DEC-BC36-F11D5A580D78}"/>
                    </a:ext>
                  </a:extLst>
                </p:cNvPr>
                <p:cNvSpPr/>
                <p:nvPr/>
              </p:nvSpPr>
              <p:spPr>
                <a:xfrm>
                  <a:off x="2702080" y="4417804"/>
                  <a:ext cx="2218259" cy="376383"/>
                </a:xfrm>
                <a:prstGeom prst="roundRect">
                  <a:avLst>
                    <a:gd name="adj" fmla="val 5000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Times New Roman" panose="02020603050405020304" pitchFamily="18" charset="0"/>
                      <a:cs typeface="Times New Roman" panose="02020603050405020304" pitchFamily="18" charset="0"/>
                    </a:rPr>
                    <a:t>Pet Sitter</a:t>
                  </a:r>
                </a:p>
              </p:txBody>
            </p:sp>
            <p:sp>
              <p:nvSpPr>
                <p:cNvPr id="140" name="Rectangle: Rounded Corners 139">
                  <a:extLst>
                    <a:ext uri="{FF2B5EF4-FFF2-40B4-BE49-F238E27FC236}">
                      <a16:creationId xmlns:a16="http://schemas.microsoft.com/office/drawing/2014/main" id="{3A02DC44-D67B-975F-F8E9-73A5F5514608}"/>
                    </a:ext>
                  </a:extLst>
                </p:cNvPr>
                <p:cNvSpPr/>
                <p:nvPr/>
              </p:nvSpPr>
              <p:spPr>
                <a:xfrm>
                  <a:off x="2646095" y="4856355"/>
                  <a:ext cx="2218259" cy="376383"/>
                </a:xfrm>
                <a:prstGeom prst="roundRect">
                  <a:avLst>
                    <a:gd name="adj" fmla="val 50000"/>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cs typeface="Times New Roman" panose="02020603050405020304" pitchFamily="18" charset="0"/>
                    </a:rPr>
                    <a:t>Pet Info</a:t>
                  </a:r>
                </a:p>
              </p:txBody>
            </p:sp>
          </p:grpSp>
          <p:sp>
            <p:nvSpPr>
              <p:cNvPr id="135" name="Rectangle: Rounded Corners 134">
                <a:extLst>
                  <a:ext uri="{FF2B5EF4-FFF2-40B4-BE49-F238E27FC236}">
                    <a16:creationId xmlns:a16="http://schemas.microsoft.com/office/drawing/2014/main" id="{0EFB63D6-4285-DF85-9E9D-56F9F545D221}"/>
                  </a:ext>
                </a:extLst>
              </p:cNvPr>
              <p:cNvSpPr/>
              <p:nvPr/>
            </p:nvSpPr>
            <p:spPr>
              <a:xfrm>
                <a:off x="2556359" y="4361587"/>
                <a:ext cx="2379533" cy="2036070"/>
              </a:xfrm>
              <a:prstGeom prst="roundRect">
                <a:avLst>
                  <a:gd name="adj" fmla="val 7643"/>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33" name="Straight Arrow Connector 132">
              <a:extLst>
                <a:ext uri="{FF2B5EF4-FFF2-40B4-BE49-F238E27FC236}">
                  <a16:creationId xmlns:a16="http://schemas.microsoft.com/office/drawing/2014/main" id="{E90A9B85-24BA-14AF-EF2A-7B834B8684BC}"/>
                </a:ext>
              </a:extLst>
            </p:cNvPr>
            <p:cNvCxnSpPr>
              <a:cxnSpLocks/>
              <a:stCxn id="119" idx="3"/>
              <a:endCxn id="135" idx="1"/>
            </p:cNvCxnSpPr>
            <p:nvPr/>
          </p:nvCxnSpPr>
          <p:spPr>
            <a:xfrm>
              <a:off x="3075993" y="2850581"/>
              <a:ext cx="935944" cy="140403"/>
            </a:xfrm>
            <a:prstGeom prst="straightConnector1">
              <a:avLst/>
            </a:prstGeom>
            <a:ln>
              <a:solidFill>
                <a:srgbClr val="00B050"/>
              </a:solidFill>
              <a:tailEnd type="triangle"/>
            </a:ln>
          </p:spPr>
          <p:style>
            <a:lnRef idx="3">
              <a:schemeClr val="dk1"/>
            </a:lnRef>
            <a:fillRef idx="0">
              <a:schemeClr val="dk1"/>
            </a:fillRef>
            <a:effectRef idx="2">
              <a:schemeClr val="dk1"/>
            </a:effectRef>
            <a:fontRef idx="minor">
              <a:schemeClr val="tx1"/>
            </a:fontRef>
          </p:style>
        </p:cxnSp>
      </p:grpSp>
      <p:grpSp>
        <p:nvGrpSpPr>
          <p:cNvPr id="143" name="Group 142">
            <a:extLst>
              <a:ext uri="{FF2B5EF4-FFF2-40B4-BE49-F238E27FC236}">
                <a16:creationId xmlns:a16="http://schemas.microsoft.com/office/drawing/2014/main" id="{5F7FAC36-BF71-CCEF-D1FF-712AB5F07B04}"/>
              </a:ext>
            </a:extLst>
          </p:cNvPr>
          <p:cNvGrpSpPr/>
          <p:nvPr/>
        </p:nvGrpSpPr>
        <p:grpSpPr>
          <a:xfrm>
            <a:off x="6040012" y="1497084"/>
            <a:ext cx="3318586" cy="2036070"/>
            <a:chOff x="3072884" y="1972949"/>
            <a:chExt cx="3318586" cy="2036070"/>
          </a:xfrm>
        </p:grpSpPr>
        <p:grpSp>
          <p:nvGrpSpPr>
            <p:cNvPr id="144" name="Group 143">
              <a:extLst>
                <a:ext uri="{FF2B5EF4-FFF2-40B4-BE49-F238E27FC236}">
                  <a16:creationId xmlns:a16="http://schemas.microsoft.com/office/drawing/2014/main" id="{8AD09D6F-A375-0818-3238-DFB41E138B07}"/>
                </a:ext>
              </a:extLst>
            </p:cNvPr>
            <p:cNvGrpSpPr/>
            <p:nvPr/>
          </p:nvGrpSpPr>
          <p:grpSpPr>
            <a:xfrm>
              <a:off x="4011937" y="1972949"/>
              <a:ext cx="2379533" cy="2036070"/>
              <a:chOff x="2556359" y="4361587"/>
              <a:chExt cx="2379533" cy="2036070"/>
            </a:xfrm>
          </p:grpSpPr>
          <p:grpSp>
            <p:nvGrpSpPr>
              <p:cNvPr id="146" name="Group 145">
                <a:extLst>
                  <a:ext uri="{FF2B5EF4-FFF2-40B4-BE49-F238E27FC236}">
                    <a16:creationId xmlns:a16="http://schemas.microsoft.com/office/drawing/2014/main" id="{58003D63-A24D-D87A-F26F-C6E31445E227}"/>
                  </a:ext>
                </a:extLst>
              </p:cNvPr>
              <p:cNvGrpSpPr/>
              <p:nvPr/>
            </p:nvGrpSpPr>
            <p:grpSpPr>
              <a:xfrm>
                <a:off x="2624388" y="4417804"/>
                <a:ext cx="2258627" cy="1768493"/>
                <a:chOff x="2624388" y="4417804"/>
                <a:chExt cx="2258627" cy="1768493"/>
              </a:xfrm>
            </p:grpSpPr>
            <p:sp>
              <p:nvSpPr>
                <p:cNvPr id="148" name="Rectangle: Rounded Corners 147">
                  <a:extLst>
                    <a:ext uri="{FF2B5EF4-FFF2-40B4-BE49-F238E27FC236}">
                      <a16:creationId xmlns:a16="http://schemas.microsoft.com/office/drawing/2014/main" id="{5AF54B1E-4AB2-4F56-9793-0ECE20C6AEF7}"/>
                    </a:ext>
                  </a:extLst>
                </p:cNvPr>
                <p:cNvSpPr/>
                <p:nvPr/>
              </p:nvSpPr>
              <p:spPr>
                <a:xfrm>
                  <a:off x="2633656" y="5320359"/>
                  <a:ext cx="2218260" cy="376383"/>
                </a:xfrm>
                <a:prstGeom prst="roundRect">
                  <a:avLst>
                    <a:gd name="adj" fmla="val 50000"/>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cs typeface="Times New Roman" panose="02020603050405020304" pitchFamily="18" charset="0"/>
                    </a:rPr>
                    <a:t>Pet Condition</a:t>
                  </a:r>
                </a:p>
              </p:txBody>
            </p:sp>
            <p:sp>
              <p:nvSpPr>
                <p:cNvPr id="149" name="Rectangle: Rounded Corners 148">
                  <a:extLst>
                    <a:ext uri="{FF2B5EF4-FFF2-40B4-BE49-F238E27FC236}">
                      <a16:creationId xmlns:a16="http://schemas.microsoft.com/office/drawing/2014/main" id="{43775A2D-7A6E-295D-4888-34FD23A1820F}"/>
                    </a:ext>
                  </a:extLst>
                </p:cNvPr>
                <p:cNvSpPr/>
                <p:nvPr/>
              </p:nvSpPr>
              <p:spPr>
                <a:xfrm>
                  <a:off x="2624388" y="5809914"/>
                  <a:ext cx="2227525" cy="376383"/>
                </a:xfrm>
                <a:prstGeom prst="roundRect">
                  <a:avLst>
                    <a:gd name="adj" fmla="val 50000"/>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cs typeface="Times New Roman" panose="02020603050405020304" pitchFamily="18" charset="0"/>
                    </a:rPr>
                    <a:t>Adoption Policies</a:t>
                  </a:r>
                </a:p>
              </p:txBody>
            </p:sp>
            <p:sp>
              <p:nvSpPr>
                <p:cNvPr id="150" name="Rectangle: Rounded Corners 149">
                  <a:extLst>
                    <a:ext uri="{FF2B5EF4-FFF2-40B4-BE49-F238E27FC236}">
                      <a16:creationId xmlns:a16="http://schemas.microsoft.com/office/drawing/2014/main" id="{6FB8185D-20AF-70F4-D560-66A58F215E89}"/>
                    </a:ext>
                  </a:extLst>
                </p:cNvPr>
                <p:cNvSpPr/>
                <p:nvPr/>
              </p:nvSpPr>
              <p:spPr>
                <a:xfrm>
                  <a:off x="2664756" y="4417804"/>
                  <a:ext cx="2218259" cy="376383"/>
                </a:xfrm>
                <a:prstGeom prst="roundRect">
                  <a:avLst>
                    <a:gd name="adj" fmla="val 5000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Times New Roman" panose="02020603050405020304" pitchFamily="18" charset="0"/>
                      <a:cs typeface="Times New Roman" panose="02020603050405020304" pitchFamily="18" charset="0"/>
                    </a:rPr>
                    <a:t>Pet Adoption</a:t>
                  </a:r>
                </a:p>
              </p:txBody>
            </p:sp>
            <p:sp>
              <p:nvSpPr>
                <p:cNvPr id="151" name="Rectangle: Rounded Corners 150">
                  <a:extLst>
                    <a:ext uri="{FF2B5EF4-FFF2-40B4-BE49-F238E27FC236}">
                      <a16:creationId xmlns:a16="http://schemas.microsoft.com/office/drawing/2014/main" id="{5D7FCA38-FEC3-8068-A3D9-1F5278C0A68F}"/>
                    </a:ext>
                  </a:extLst>
                </p:cNvPr>
                <p:cNvSpPr/>
                <p:nvPr/>
              </p:nvSpPr>
              <p:spPr>
                <a:xfrm>
                  <a:off x="2646095" y="4856355"/>
                  <a:ext cx="2218259" cy="376383"/>
                </a:xfrm>
                <a:prstGeom prst="roundRect">
                  <a:avLst>
                    <a:gd name="adj" fmla="val 50000"/>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cs typeface="Times New Roman" panose="02020603050405020304" pitchFamily="18" charset="0"/>
                    </a:rPr>
                    <a:t>Pet Details</a:t>
                  </a:r>
                </a:p>
              </p:txBody>
            </p:sp>
          </p:grpSp>
          <p:sp>
            <p:nvSpPr>
              <p:cNvPr id="147" name="Rectangle: Rounded Corners 146">
                <a:extLst>
                  <a:ext uri="{FF2B5EF4-FFF2-40B4-BE49-F238E27FC236}">
                    <a16:creationId xmlns:a16="http://schemas.microsoft.com/office/drawing/2014/main" id="{F107A17B-AFEB-2831-54A0-61DF58825198}"/>
                  </a:ext>
                </a:extLst>
              </p:cNvPr>
              <p:cNvSpPr/>
              <p:nvPr/>
            </p:nvSpPr>
            <p:spPr>
              <a:xfrm>
                <a:off x="2556359" y="4361587"/>
                <a:ext cx="2379533" cy="2036070"/>
              </a:xfrm>
              <a:prstGeom prst="roundRect">
                <a:avLst>
                  <a:gd name="adj" fmla="val 7643"/>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45" name="Straight Arrow Connector 144">
              <a:extLst>
                <a:ext uri="{FF2B5EF4-FFF2-40B4-BE49-F238E27FC236}">
                  <a16:creationId xmlns:a16="http://schemas.microsoft.com/office/drawing/2014/main" id="{69428526-7C46-FEDD-A709-9645BE209175}"/>
                </a:ext>
              </a:extLst>
            </p:cNvPr>
            <p:cNvCxnSpPr>
              <a:cxnSpLocks/>
              <a:endCxn id="147" idx="1"/>
            </p:cNvCxnSpPr>
            <p:nvPr/>
          </p:nvCxnSpPr>
          <p:spPr>
            <a:xfrm flipV="1">
              <a:off x="3072884" y="2990984"/>
              <a:ext cx="939053" cy="679316"/>
            </a:xfrm>
            <a:prstGeom prst="straightConnector1">
              <a:avLst/>
            </a:prstGeom>
            <a:ln>
              <a:solidFill>
                <a:srgbClr val="00B050"/>
              </a:solidFill>
              <a:tailEnd type="triangle"/>
            </a:ln>
          </p:spPr>
          <p:style>
            <a:lnRef idx="3">
              <a:schemeClr val="dk1"/>
            </a:lnRef>
            <a:fillRef idx="0">
              <a:schemeClr val="dk1"/>
            </a:fillRef>
            <a:effectRef idx="2">
              <a:schemeClr val="dk1"/>
            </a:effectRef>
            <a:fontRef idx="minor">
              <a:schemeClr val="tx1"/>
            </a:fontRef>
          </p:style>
        </p:cxnSp>
      </p:grpSp>
      <p:grpSp>
        <p:nvGrpSpPr>
          <p:cNvPr id="161" name="Group 160">
            <a:extLst>
              <a:ext uri="{FF2B5EF4-FFF2-40B4-BE49-F238E27FC236}">
                <a16:creationId xmlns:a16="http://schemas.microsoft.com/office/drawing/2014/main" id="{8D6682A2-0B5A-40DB-FC4E-0A83C812EE6E}"/>
              </a:ext>
            </a:extLst>
          </p:cNvPr>
          <p:cNvGrpSpPr/>
          <p:nvPr/>
        </p:nvGrpSpPr>
        <p:grpSpPr>
          <a:xfrm>
            <a:off x="2612368" y="3052448"/>
            <a:ext cx="4080914" cy="1146078"/>
            <a:chOff x="2612368" y="3052448"/>
            <a:chExt cx="4080914" cy="1146078"/>
          </a:xfrm>
        </p:grpSpPr>
        <p:grpSp>
          <p:nvGrpSpPr>
            <p:cNvPr id="76" name="Group 75">
              <a:extLst>
                <a:ext uri="{FF2B5EF4-FFF2-40B4-BE49-F238E27FC236}">
                  <a16:creationId xmlns:a16="http://schemas.microsoft.com/office/drawing/2014/main" id="{41C4959F-CC82-605E-41D8-223C93FD350D}"/>
                </a:ext>
              </a:extLst>
            </p:cNvPr>
            <p:cNvGrpSpPr/>
            <p:nvPr/>
          </p:nvGrpSpPr>
          <p:grpSpPr>
            <a:xfrm>
              <a:off x="4784233" y="3052448"/>
              <a:ext cx="1909049" cy="1108984"/>
              <a:chOff x="8243134" y="3602488"/>
              <a:chExt cx="1909049" cy="1108984"/>
            </a:xfrm>
          </p:grpSpPr>
          <p:sp>
            <p:nvSpPr>
              <p:cNvPr id="42" name="Appoint a vet">
                <a:extLst>
                  <a:ext uri="{FF2B5EF4-FFF2-40B4-BE49-F238E27FC236}">
                    <a16:creationId xmlns:a16="http://schemas.microsoft.com/office/drawing/2014/main" id="{D273F49F-6C38-FFE2-88D1-4F0F40BA3FF4}"/>
                  </a:ext>
                </a:extLst>
              </p:cNvPr>
              <p:cNvSpPr/>
              <p:nvPr/>
            </p:nvSpPr>
            <p:spPr>
              <a:xfrm>
                <a:off x="8243136" y="3602488"/>
                <a:ext cx="1909047" cy="600738"/>
              </a:xfrm>
              <a:prstGeom prst="roundRect">
                <a:avLst/>
              </a:prstGeom>
              <a:solidFill>
                <a:srgbClr val="333538"/>
              </a:solidFill>
              <a:ln>
                <a:solidFill>
                  <a:srgbClr val="333538"/>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solidFill>
                      <a:schemeClr val="bg1"/>
                    </a:solidFill>
                    <a:latin typeface="Times New Roman" panose="02020603050405020304" pitchFamily="18" charset="0"/>
                    <a:cs typeface="Times New Roman" panose="02020603050405020304" pitchFamily="18" charset="0"/>
                  </a:rPr>
                  <a:t>Appoint a Vet for Service</a:t>
                </a:r>
              </a:p>
            </p:txBody>
          </p:sp>
          <p:sp>
            <p:nvSpPr>
              <p:cNvPr id="43" name="Mobile no">
                <a:extLst>
                  <a:ext uri="{FF2B5EF4-FFF2-40B4-BE49-F238E27FC236}">
                    <a16:creationId xmlns:a16="http://schemas.microsoft.com/office/drawing/2014/main" id="{6538556C-A050-C987-BA8E-B359DB9CB415}"/>
                  </a:ext>
                </a:extLst>
              </p:cNvPr>
              <p:cNvSpPr/>
              <p:nvPr/>
            </p:nvSpPr>
            <p:spPr>
              <a:xfrm>
                <a:off x="8243134" y="4312590"/>
                <a:ext cx="1909047" cy="398882"/>
              </a:xfrm>
              <a:prstGeom prst="roundRect">
                <a:avLst/>
              </a:prstGeom>
              <a:solidFill>
                <a:srgbClr val="333538"/>
              </a:solidFill>
              <a:ln>
                <a:solidFill>
                  <a:srgbClr val="333538"/>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solidFill>
                      <a:schemeClr val="bg1"/>
                    </a:solidFill>
                    <a:latin typeface="Times New Roman" panose="02020603050405020304" pitchFamily="18" charset="0"/>
                    <a:cs typeface="Times New Roman" panose="02020603050405020304" pitchFamily="18" charset="0"/>
                  </a:rPr>
                  <a:t>Mobile No</a:t>
                </a:r>
              </a:p>
            </p:txBody>
          </p:sp>
        </p:grpSp>
        <p:cxnSp>
          <p:nvCxnSpPr>
            <p:cNvPr id="159" name="Straight Arrow Connector 158">
              <a:extLst>
                <a:ext uri="{FF2B5EF4-FFF2-40B4-BE49-F238E27FC236}">
                  <a16:creationId xmlns:a16="http://schemas.microsoft.com/office/drawing/2014/main" id="{840697FD-313E-FBE0-F6BD-615EC004BDB8}"/>
                </a:ext>
              </a:extLst>
            </p:cNvPr>
            <p:cNvCxnSpPr>
              <a:cxnSpLocks/>
              <a:stCxn id="20" idx="3"/>
              <a:endCxn id="42" idx="1"/>
            </p:cNvCxnSpPr>
            <p:nvPr/>
          </p:nvCxnSpPr>
          <p:spPr>
            <a:xfrm flipV="1">
              <a:off x="2612368" y="3352817"/>
              <a:ext cx="2171867" cy="84570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grpSp>
        <p:nvGrpSpPr>
          <p:cNvPr id="166" name="Group 165">
            <a:extLst>
              <a:ext uri="{FF2B5EF4-FFF2-40B4-BE49-F238E27FC236}">
                <a16:creationId xmlns:a16="http://schemas.microsoft.com/office/drawing/2014/main" id="{EA7717A1-B2F6-C9DA-745D-8B728731F632}"/>
              </a:ext>
            </a:extLst>
          </p:cNvPr>
          <p:cNvGrpSpPr/>
          <p:nvPr/>
        </p:nvGrpSpPr>
        <p:grpSpPr>
          <a:xfrm>
            <a:off x="2611830" y="3375168"/>
            <a:ext cx="3791290" cy="2052159"/>
            <a:chOff x="2611830" y="3375168"/>
            <a:chExt cx="3791290" cy="2052159"/>
          </a:xfrm>
        </p:grpSpPr>
        <p:grpSp>
          <p:nvGrpSpPr>
            <p:cNvPr id="77" name="Group 76">
              <a:extLst>
                <a:ext uri="{FF2B5EF4-FFF2-40B4-BE49-F238E27FC236}">
                  <a16:creationId xmlns:a16="http://schemas.microsoft.com/office/drawing/2014/main" id="{80500578-060E-BB18-00C4-5836A5ACEC65}"/>
                </a:ext>
              </a:extLst>
            </p:cNvPr>
            <p:cNvGrpSpPr/>
            <p:nvPr/>
          </p:nvGrpSpPr>
          <p:grpSpPr>
            <a:xfrm>
              <a:off x="4326980" y="3375168"/>
              <a:ext cx="2076140" cy="2052159"/>
              <a:chOff x="10273698" y="2819829"/>
              <a:chExt cx="2076140" cy="2052159"/>
            </a:xfrm>
          </p:grpSpPr>
          <p:sp>
            <p:nvSpPr>
              <p:cNvPr id="44" name="Gallery">
                <a:extLst>
                  <a:ext uri="{FF2B5EF4-FFF2-40B4-BE49-F238E27FC236}">
                    <a16:creationId xmlns:a16="http://schemas.microsoft.com/office/drawing/2014/main" id="{9298D7D3-44E1-DFD1-78C9-B9E801500160}"/>
                  </a:ext>
                </a:extLst>
              </p:cNvPr>
              <p:cNvSpPr/>
              <p:nvPr/>
            </p:nvSpPr>
            <p:spPr>
              <a:xfrm>
                <a:off x="10383540" y="3545844"/>
                <a:ext cx="1852064" cy="347472"/>
              </a:xfrm>
              <a:prstGeom prst="roundRect">
                <a:avLst/>
              </a:prstGeom>
              <a:solidFill>
                <a:schemeClr val="accent6">
                  <a:lumMod val="75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solidFill>
                      <a:schemeClr val="bg1"/>
                    </a:solidFill>
                    <a:latin typeface="Times New Roman" panose="02020603050405020304" pitchFamily="18" charset="0"/>
                    <a:cs typeface="Times New Roman" panose="02020603050405020304" pitchFamily="18" charset="0"/>
                  </a:rPr>
                  <a:t>Gallery</a:t>
                </a:r>
              </a:p>
            </p:txBody>
          </p:sp>
          <p:sp>
            <p:nvSpPr>
              <p:cNvPr id="45" name="Our partners">
                <a:extLst>
                  <a:ext uri="{FF2B5EF4-FFF2-40B4-BE49-F238E27FC236}">
                    <a16:creationId xmlns:a16="http://schemas.microsoft.com/office/drawing/2014/main" id="{858D0D5D-73ED-DF49-043D-54FD550ABD4B}"/>
                  </a:ext>
                </a:extLst>
              </p:cNvPr>
              <p:cNvSpPr/>
              <p:nvPr/>
            </p:nvSpPr>
            <p:spPr>
              <a:xfrm>
                <a:off x="10377747" y="3966370"/>
                <a:ext cx="1852065" cy="347472"/>
              </a:xfrm>
              <a:prstGeom prst="roundRect">
                <a:avLst/>
              </a:prstGeom>
              <a:solidFill>
                <a:schemeClr val="accent6">
                  <a:lumMod val="75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solidFill>
                      <a:schemeClr val="bg1"/>
                    </a:solidFill>
                    <a:latin typeface="Times New Roman" panose="02020603050405020304" pitchFamily="18" charset="0"/>
                    <a:cs typeface="Times New Roman" panose="02020603050405020304" pitchFamily="18" charset="0"/>
                  </a:rPr>
                  <a:t>Our Partners</a:t>
                </a:r>
              </a:p>
            </p:txBody>
          </p:sp>
          <p:sp>
            <p:nvSpPr>
              <p:cNvPr id="46" name="Contacts">
                <a:extLst>
                  <a:ext uri="{FF2B5EF4-FFF2-40B4-BE49-F238E27FC236}">
                    <a16:creationId xmlns:a16="http://schemas.microsoft.com/office/drawing/2014/main" id="{9EEE2B7E-048F-9B2F-1961-257159A59FB7}"/>
                  </a:ext>
                </a:extLst>
              </p:cNvPr>
              <p:cNvSpPr/>
              <p:nvPr/>
            </p:nvSpPr>
            <p:spPr>
              <a:xfrm>
                <a:off x="10377742" y="4406940"/>
                <a:ext cx="1852064" cy="347472"/>
              </a:xfrm>
              <a:prstGeom prst="roundRect">
                <a:avLst/>
              </a:prstGeom>
              <a:solidFill>
                <a:schemeClr val="accent6">
                  <a:lumMod val="75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solidFill>
                      <a:schemeClr val="bg1"/>
                    </a:solidFill>
                    <a:latin typeface="Times New Roman" panose="02020603050405020304" pitchFamily="18" charset="0"/>
                    <a:cs typeface="Times New Roman" panose="02020603050405020304" pitchFamily="18" charset="0"/>
                  </a:rPr>
                  <a:t>Contacts</a:t>
                </a:r>
              </a:p>
            </p:txBody>
          </p:sp>
          <p:sp>
            <p:nvSpPr>
              <p:cNvPr id="164" name="Gallery">
                <a:extLst>
                  <a:ext uri="{FF2B5EF4-FFF2-40B4-BE49-F238E27FC236}">
                    <a16:creationId xmlns:a16="http://schemas.microsoft.com/office/drawing/2014/main" id="{F4E32954-0E0D-9B85-C806-C030C149D33B}"/>
                  </a:ext>
                </a:extLst>
              </p:cNvPr>
              <p:cNvSpPr/>
              <p:nvPr/>
            </p:nvSpPr>
            <p:spPr>
              <a:xfrm>
                <a:off x="10361134" y="3067477"/>
                <a:ext cx="1858286" cy="347472"/>
              </a:xfrm>
              <a:prstGeom prst="round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solidFill>
                      <a:schemeClr val="tx1"/>
                    </a:solidFill>
                    <a:latin typeface="Times New Roman" panose="02020603050405020304" pitchFamily="18" charset="0"/>
                    <a:cs typeface="Times New Roman" panose="02020603050405020304" pitchFamily="18" charset="0"/>
                  </a:rPr>
                  <a:t>About </a:t>
                </a:r>
                <a:r>
                  <a:rPr lang="en-US" dirty="0" err="1">
                    <a:solidFill>
                      <a:schemeClr val="tx1"/>
                    </a:solidFill>
                    <a:latin typeface="Times New Roman" panose="02020603050405020304" pitchFamily="18" charset="0"/>
                    <a:cs typeface="Times New Roman" panose="02020603050405020304" pitchFamily="18" charset="0"/>
                  </a:rPr>
                  <a:t>Pettofy</a:t>
                </a:r>
                <a:endParaRPr lang="en-US" dirty="0">
                  <a:solidFill>
                    <a:schemeClr val="tx1"/>
                  </a:solidFill>
                  <a:latin typeface="Times New Roman" panose="02020603050405020304" pitchFamily="18" charset="0"/>
                  <a:cs typeface="Times New Roman" panose="02020603050405020304" pitchFamily="18" charset="0"/>
                </a:endParaRPr>
              </a:p>
            </p:txBody>
          </p:sp>
          <p:sp>
            <p:nvSpPr>
              <p:cNvPr id="123" name="Contacts">
                <a:extLst>
                  <a:ext uri="{FF2B5EF4-FFF2-40B4-BE49-F238E27FC236}">
                    <a16:creationId xmlns:a16="http://schemas.microsoft.com/office/drawing/2014/main" id="{96D27EB0-D69A-41CA-A666-5940C0ED2686}"/>
                  </a:ext>
                </a:extLst>
              </p:cNvPr>
              <p:cNvSpPr/>
              <p:nvPr/>
            </p:nvSpPr>
            <p:spPr>
              <a:xfrm>
                <a:off x="10273698" y="2819829"/>
                <a:ext cx="2076140" cy="2052159"/>
              </a:xfrm>
              <a:prstGeom prst="roundRect">
                <a:avLst>
                  <a:gd name="adj" fmla="val 7573"/>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solidFill>
                    <a:schemeClr val="bg1"/>
                  </a:solidFill>
                  <a:latin typeface="Times New Roman" panose="02020603050405020304" pitchFamily="18" charset="0"/>
                  <a:cs typeface="Times New Roman" panose="02020603050405020304" pitchFamily="18" charset="0"/>
                </a:endParaRPr>
              </a:p>
            </p:txBody>
          </p:sp>
        </p:grpSp>
        <p:cxnSp>
          <p:nvCxnSpPr>
            <p:cNvPr id="163" name="Straight Arrow Connector 162">
              <a:extLst>
                <a:ext uri="{FF2B5EF4-FFF2-40B4-BE49-F238E27FC236}">
                  <a16:creationId xmlns:a16="http://schemas.microsoft.com/office/drawing/2014/main" id="{0C16A37D-5553-A3E7-5259-F07B58BAE28C}"/>
                </a:ext>
              </a:extLst>
            </p:cNvPr>
            <p:cNvCxnSpPr>
              <a:cxnSpLocks/>
              <a:stCxn id="21" idx="3"/>
              <a:endCxn id="123" idx="1"/>
            </p:cNvCxnSpPr>
            <p:nvPr/>
          </p:nvCxnSpPr>
          <p:spPr>
            <a:xfrm flipV="1">
              <a:off x="2611830" y="4401248"/>
              <a:ext cx="1715150" cy="247773"/>
            </a:xfrm>
            <a:prstGeom prst="straightConnector1">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grpSp>
      <p:sp>
        <p:nvSpPr>
          <p:cNvPr id="7" name="Rectangle: Rounded Corners 6">
            <a:extLst>
              <a:ext uri="{FF2B5EF4-FFF2-40B4-BE49-F238E27FC236}">
                <a16:creationId xmlns:a16="http://schemas.microsoft.com/office/drawing/2014/main" id="{A7A86621-55A5-4C90-BDEE-995A185969BB}"/>
              </a:ext>
            </a:extLst>
          </p:cNvPr>
          <p:cNvSpPr/>
          <p:nvPr/>
        </p:nvSpPr>
        <p:spPr>
          <a:xfrm>
            <a:off x="640696" y="5020338"/>
            <a:ext cx="2071791" cy="1741602"/>
          </a:xfrm>
          <a:prstGeom prst="roundRect">
            <a:avLst>
              <a:gd name="adj" fmla="val 8060"/>
            </a:avLst>
          </a:prstGeom>
          <a:noFill/>
          <a:ln>
            <a:solidFill>
              <a:srgbClr val="3335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Manage Statusw">
            <a:extLst>
              <a:ext uri="{FF2B5EF4-FFF2-40B4-BE49-F238E27FC236}">
                <a16:creationId xmlns:a16="http://schemas.microsoft.com/office/drawing/2014/main" id="{CF166F55-0DE3-443E-A2BA-5E4DF7666B4E}"/>
              </a:ext>
            </a:extLst>
          </p:cNvPr>
          <p:cNvSpPr/>
          <p:nvPr/>
        </p:nvSpPr>
        <p:spPr>
          <a:xfrm>
            <a:off x="768387" y="6018874"/>
            <a:ext cx="1780603" cy="268662"/>
          </a:xfrm>
          <a:prstGeom prst="roundRect">
            <a:avLst>
              <a:gd name="adj" fmla="val 50000"/>
            </a:avLst>
          </a:prstGeom>
          <a:solidFill>
            <a:srgbClr val="3335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00" dirty="0">
                <a:latin typeface="Times New Roman" panose="02020603050405020304" pitchFamily="18" charset="0"/>
                <a:cs typeface="Times New Roman" panose="02020603050405020304" pitchFamily="18" charset="0"/>
              </a:rPr>
              <a:t>Manage Status</a:t>
            </a:r>
          </a:p>
        </p:txBody>
      </p:sp>
      <p:sp>
        <p:nvSpPr>
          <p:cNvPr id="121" name="Mnage info">
            <a:extLst>
              <a:ext uri="{FF2B5EF4-FFF2-40B4-BE49-F238E27FC236}">
                <a16:creationId xmlns:a16="http://schemas.microsoft.com/office/drawing/2014/main" id="{A8D3A8EE-EBED-4A78-9130-8E4FE21DAFD4}"/>
              </a:ext>
            </a:extLst>
          </p:cNvPr>
          <p:cNvSpPr/>
          <p:nvPr/>
        </p:nvSpPr>
        <p:spPr>
          <a:xfrm>
            <a:off x="758912" y="5692118"/>
            <a:ext cx="1780603" cy="268662"/>
          </a:xfrm>
          <a:prstGeom prst="roundRect">
            <a:avLst>
              <a:gd name="adj" fmla="val 50000"/>
            </a:avLst>
          </a:prstGeom>
          <a:solidFill>
            <a:srgbClr val="3335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00" dirty="0">
                <a:latin typeface="Times New Roman" panose="02020603050405020304" pitchFamily="18" charset="0"/>
                <a:cs typeface="Times New Roman" panose="02020603050405020304" pitchFamily="18" charset="0"/>
              </a:rPr>
              <a:t>Manage Info</a:t>
            </a:r>
          </a:p>
        </p:txBody>
      </p:sp>
      <p:sp>
        <p:nvSpPr>
          <p:cNvPr id="112" name="Manage Order">
            <a:extLst>
              <a:ext uri="{FF2B5EF4-FFF2-40B4-BE49-F238E27FC236}">
                <a16:creationId xmlns:a16="http://schemas.microsoft.com/office/drawing/2014/main" id="{9D5298E7-9AAB-4C58-976A-540B8AA66971}"/>
              </a:ext>
            </a:extLst>
          </p:cNvPr>
          <p:cNvSpPr/>
          <p:nvPr/>
        </p:nvSpPr>
        <p:spPr>
          <a:xfrm>
            <a:off x="768387" y="6357512"/>
            <a:ext cx="1780603" cy="268662"/>
          </a:xfrm>
          <a:prstGeom prst="roundRect">
            <a:avLst>
              <a:gd name="adj" fmla="val 50000"/>
            </a:avLst>
          </a:prstGeom>
          <a:solidFill>
            <a:srgbClr val="3335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00" dirty="0">
                <a:latin typeface="Times New Roman" panose="02020603050405020304" pitchFamily="18" charset="0"/>
                <a:cs typeface="Times New Roman" panose="02020603050405020304" pitchFamily="18" charset="0"/>
              </a:rPr>
              <a:t>Manage Order</a:t>
            </a:r>
          </a:p>
        </p:txBody>
      </p:sp>
      <p:sp>
        <p:nvSpPr>
          <p:cNvPr id="27" name="Manage Service">
            <a:extLst>
              <a:ext uri="{FF2B5EF4-FFF2-40B4-BE49-F238E27FC236}">
                <a16:creationId xmlns:a16="http://schemas.microsoft.com/office/drawing/2014/main" id="{9C7D2194-8949-44B7-9BBE-7F4909DAC0B5}"/>
              </a:ext>
            </a:extLst>
          </p:cNvPr>
          <p:cNvSpPr/>
          <p:nvPr/>
        </p:nvSpPr>
        <p:spPr>
          <a:xfrm>
            <a:off x="768387" y="5364588"/>
            <a:ext cx="1780603" cy="268662"/>
          </a:xfrm>
          <a:prstGeom prst="roundRect">
            <a:avLst>
              <a:gd name="adj" fmla="val 50000"/>
            </a:avLst>
          </a:prstGeom>
          <a:solidFill>
            <a:srgbClr val="3335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00" dirty="0">
                <a:latin typeface="Times New Roman" panose="02020603050405020304" pitchFamily="18" charset="0"/>
                <a:cs typeface="Times New Roman" panose="02020603050405020304" pitchFamily="18" charset="0"/>
              </a:rPr>
              <a:t>Manage Service</a:t>
            </a:r>
          </a:p>
        </p:txBody>
      </p:sp>
      <p:sp>
        <p:nvSpPr>
          <p:cNvPr id="124" name="Managing module">
            <a:extLst>
              <a:ext uri="{FF2B5EF4-FFF2-40B4-BE49-F238E27FC236}">
                <a16:creationId xmlns:a16="http://schemas.microsoft.com/office/drawing/2014/main" id="{126C3B11-8FEF-4F31-B5D6-4159178E532B}"/>
              </a:ext>
            </a:extLst>
          </p:cNvPr>
          <p:cNvSpPr/>
          <p:nvPr/>
        </p:nvSpPr>
        <p:spPr>
          <a:xfrm>
            <a:off x="652454" y="5053343"/>
            <a:ext cx="2057233" cy="268662"/>
          </a:xfrm>
          <a:prstGeom prst="roundRect">
            <a:avLst>
              <a:gd name="adj" fmla="val 5000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Times New Roman" panose="02020603050405020304" pitchFamily="18" charset="0"/>
                <a:cs typeface="Times New Roman" panose="02020603050405020304" pitchFamily="18" charset="0"/>
              </a:rPr>
              <a:t>Admin Module</a:t>
            </a:r>
          </a:p>
        </p:txBody>
      </p:sp>
      <p:cxnSp>
        <p:nvCxnSpPr>
          <p:cNvPr id="31" name="Straight Arrow Connector 30">
            <a:extLst>
              <a:ext uri="{FF2B5EF4-FFF2-40B4-BE49-F238E27FC236}">
                <a16:creationId xmlns:a16="http://schemas.microsoft.com/office/drawing/2014/main" id="{BEE6BD61-DBB1-47EA-8FFA-C5BE079D69A9}"/>
              </a:ext>
            </a:extLst>
          </p:cNvPr>
          <p:cNvCxnSpPr>
            <a:cxnSpLocks/>
            <a:stCxn id="27" idx="3"/>
            <a:endCxn id="128" idx="1"/>
          </p:cNvCxnSpPr>
          <p:nvPr/>
        </p:nvCxnSpPr>
        <p:spPr>
          <a:xfrm flipV="1">
            <a:off x="2548990" y="2072462"/>
            <a:ext cx="2647614" cy="342645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25" name="Straight Arrow Connector 124">
            <a:extLst>
              <a:ext uri="{FF2B5EF4-FFF2-40B4-BE49-F238E27FC236}">
                <a16:creationId xmlns:a16="http://schemas.microsoft.com/office/drawing/2014/main" id="{B8FB33C9-148C-49A0-82FC-E465B28EF94C}"/>
              </a:ext>
            </a:extLst>
          </p:cNvPr>
          <p:cNvCxnSpPr>
            <a:cxnSpLocks/>
            <a:stCxn id="112" idx="3"/>
            <a:endCxn id="155" idx="1"/>
          </p:cNvCxnSpPr>
          <p:nvPr/>
        </p:nvCxnSpPr>
        <p:spPr>
          <a:xfrm flipV="1">
            <a:off x="2548990" y="6029569"/>
            <a:ext cx="2893586" cy="46227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26" name="Straight Arrow Connector 125">
            <a:extLst>
              <a:ext uri="{FF2B5EF4-FFF2-40B4-BE49-F238E27FC236}">
                <a16:creationId xmlns:a16="http://schemas.microsoft.com/office/drawing/2014/main" id="{B337B2DC-3114-4C96-9F50-67E660137A75}"/>
              </a:ext>
            </a:extLst>
          </p:cNvPr>
          <p:cNvCxnSpPr>
            <a:cxnSpLocks/>
            <a:stCxn id="115" idx="3"/>
            <a:endCxn id="168" idx="1"/>
          </p:cNvCxnSpPr>
          <p:nvPr/>
        </p:nvCxnSpPr>
        <p:spPr>
          <a:xfrm flipV="1">
            <a:off x="2548990" y="4802815"/>
            <a:ext cx="2921736" cy="135039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27" name="Straight Arrow Connector 126">
            <a:extLst>
              <a:ext uri="{FF2B5EF4-FFF2-40B4-BE49-F238E27FC236}">
                <a16:creationId xmlns:a16="http://schemas.microsoft.com/office/drawing/2014/main" id="{3E103A0C-8DAA-4BF9-90E1-2922408A1C4D}"/>
              </a:ext>
            </a:extLst>
          </p:cNvPr>
          <p:cNvCxnSpPr>
            <a:cxnSpLocks/>
            <a:stCxn id="121" idx="3"/>
            <a:endCxn id="173" idx="1"/>
          </p:cNvCxnSpPr>
          <p:nvPr/>
        </p:nvCxnSpPr>
        <p:spPr>
          <a:xfrm flipV="1">
            <a:off x="2539515" y="3660817"/>
            <a:ext cx="2600573" cy="216563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nvGrpSpPr>
          <p:cNvPr id="48" name="Group 47">
            <a:extLst>
              <a:ext uri="{FF2B5EF4-FFF2-40B4-BE49-F238E27FC236}">
                <a16:creationId xmlns:a16="http://schemas.microsoft.com/office/drawing/2014/main" id="{D721CB95-CA62-4822-A750-0FA71A4077D4}"/>
              </a:ext>
            </a:extLst>
          </p:cNvPr>
          <p:cNvGrpSpPr/>
          <p:nvPr/>
        </p:nvGrpSpPr>
        <p:grpSpPr>
          <a:xfrm>
            <a:off x="5196604" y="1101709"/>
            <a:ext cx="2350130" cy="1941505"/>
            <a:chOff x="5526813" y="3580840"/>
            <a:chExt cx="2350130" cy="1941505"/>
          </a:xfrm>
        </p:grpSpPr>
        <p:sp>
          <p:nvSpPr>
            <p:cNvPr id="130" name="Managing module">
              <a:extLst>
                <a:ext uri="{FF2B5EF4-FFF2-40B4-BE49-F238E27FC236}">
                  <a16:creationId xmlns:a16="http://schemas.microsoft.com/office/drawing/2014/main" id="{BD5CD78C-B5C3-44E1-B2DE-238C777E68F2}"/>
                </a:ext>
              </a:extLst>
            </p:cNvPr>
            <p:cNvSpPr/>
            <p:nvPr/>
          </p:nvSpPr>
          <p:spPr>
            <a:xfrm>
              <a:off x="5624304" y="3721994"/>
              <a:ext cx="2057233" cy="268662"/>
            </a:xfrm>
            <a:prstGeom prst="roundRect">
              <a:avLst>
                <a:gd name="adj" fmla="val 5000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Times New Roman" panose="02020603050405020304" pitchFamily="18" charset="0"/>
                  <a:cs typeface="Times New Roman" panose="02020603050405020304" pitchFamily="18" charset="0"/>
                </a:rPr>
                <a:t>Service</a:t>
              </a:r>
            </a:p>
          </p:txBody>
        </p:sp>
        <p:sp>
          <p:nvSpPr>
            <p:cNvPr id="128" name="Rectangle: Rounded Corners 127">
              <a:extLst>
                <a:ext uri="{FF2B5EF4-FFF2-40B4-BE49-F238E27FC236}">
                  <a16:creationId xmlns:a16="http://schemas.microsoft.com/office/drawing/2014/main" id="{1F8D949B-57E2-4664-A9BC-414F417844DD}"/>
                </a:ext>
              </a:extLst>
            </p:cNvPr>
            <p:cNvSpPr/>
            <p:nvPr/>
          </p:nvSpPr>
          <p:spPr>
            <a:xfrm>
              <a:off x="5526813" y="3580840"/>
              <a:ext cx="2350130" cy="1941505"/>
            </a:xfrm>
            <a:prstGeom prst="roundRect">
              <a:avLst>
                <a:gd name="adj" fmla="val 8060"/>
              </a:avLst>
            </a:prstGeom>
            <a:noFill/>
            <a:ln>
              <a:solidFill>
                <a:srgbClr val="3335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Managing module">
              <a:extLst>
                <a:ext uri="{FF2B5EF4-FFF2-40B4-BE49-F238E27FC236}">
                  <a16:creationId xmlns:a16="http://schemas.microsoft.com/office/drawing/2014/main" id="{C29F446F-E37A-4FEA-AE0C-897D54815897}"/>
                </a:ext>
              </a:extLst>
            </p:cNvPr>
            <p:cNvSpPr/>
            <p:nvPr/>
          </p:nvSpPr>
          <p:spPr>
            <a:xfrm>
              <a:off x="5666692" y="4108797"/>
              <a:ext cx="2044254" cy="268662"/>
            </a:xfrm>
            <a:prstGeom prst="roundRect">
              <a:avLst>
                <a:gd name="adj" fmla="val 50000"/>
              </a:avLst>
            </a:prstGeom>
            <a:solidFill>
              <a:srgbClr val="3335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Times New Roman" panose="02020603050405020304" pitchFamily="18" charset="0"/>
                  <a:cs typeface="Times New Roman" panose="02020603050405020304" pitchFamily="18" charset="0"/>
                </a:rPr>
                <a:t>Contact Provider</a:t>
              </a:r>
            </a:p>
          </p:txBody>
        </p:sp>
        <p:sp>
          <p:nvSpPr>
            <p:cNvPr id="141" name="Managing module">
              <a:extLst>
                <a:ext uri="{FF2B5EF4-FFF2-40B4-BE49-F238E27FC236}">
                  <a16:creationId xmlns:a16="http://schemas.microsoft.com/office/drawing/2014/main" id="{D076CD76-4C32-4960-A477-20DC2A769843}"/>
                </a:ext>
              </a:extLst>
            </p:cNvPr>
            <p:cNvSpPr/>
            <p:nvPr/>
          </p:nvSpPr>
          <p:spPr>
            <a:xfrm>
              <a:off x="5656719" y="5127976"/>
              <a:ext cx="2044254" cy="268662"/>
            </a:xfrm>
            <a:prstGeom prst="roundRect">
              <a:avLst>
                <a:gd name="adj" fmla="val 50000"/>
              </a:avLst>
            </a:prstGeom>
            <a:solidFill>
              <a:srgbClr val="3335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Times New Roman" panose="02020603050405020304" pitchFamily="18" charset="0"/>
                  <a:cs typeface="Times New Roman" panose="02020603050405020304" pitchFamily="18" charset="0"/>
                </a:rPr>
                <a:t> Delete Service</a:t>
              </a:r>
            </a:p>
          </p:txBody>
        </p:sp>
        <p:sp>
          <p:nvSpPr>
            <p:cNvPr id="142" name="Managing module">
              <a:extLst>
                <a:ext uri="{FF2B5EF4-FFF2-40B4-BE49-F238E27FC236}">
                  <a16:creationId xmlns:a16="http://schemas.microsoft.com/office/drawing/2014/main" id="{30D4CA4F-3F78-4C6E-BC06-30A1437616CF}"/>
                </a:ext>
              </a:extLst>
            </p:cNvPr>
            <p:cNvSpPr/>
            <p:nvPr/>
          </p:nvSpPr>
          <p:spPr>
            <a:xfrm>
              <a:off x="5646746" y="4786681"/>
              <a:ext cx="2044254" cy="268662"/>
            </a:xfrm>
            <a:prstGeom prst="roundRect">
              <a:avLst>
                <a:gd name="adj" fmla="val 50000"/>
              </a:avLst>
            </a:prstGeom>
            <a:solidFill>
              <a:srgbClr val="3335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Times New Roman" panose="02020603050405020304" pitchFamily="18" charset="0"/>
                  <a:cs typeface="Times New Roman" panose="02020603050405020304" pitchFamily="18" charset="0"/>
                </a:rPr>
                <a:t>Update Service</a:t>
              </a:r>
            </a:p>
          </p:txBody>
        </p:sp>
        <p:sp>
          <p:nvSpPr>
            <p:cNvPr id="152" name="Managing module">
              <a:extLst>
                <a:ext uri="{FF2B5EF4-FFF2-40B4-BE49-F238E27FC236}">
                  <a16:creationId xmlns:a16="http://schemas.microsoft.com/office/drawing/2014/main" id="{52EA79AC-BFB7-47F2-8E73-6E0B72823BCD}"/>
                </a:ext>
              </a:extLst>
            </p:cNvPr>
            <p:cNvSpPr/>
            <p:nvPr/>
          </p:nvSpPr>
          <p:spPr>
            <a:xfrm>
              <a:off x="5636773" y="4444408"/>
              <a:ext cx="2044254" cy="268662"/>
            </a:xfrm>
            <a:prstGeom prst="roundRect">
              <a:avLst>
                <a:gd name="adj" fmla="val 50000"/>
              </a:avLst>
            </a:prstGeom>
            <a:solidFill>
              <a:srgbClr val="3335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Times New Roman" panose="02020603050405020304" pitchFamily="18" charset="0"/>
                  <a:cs typeface="Times New Roman" panose="02020603050405020304" pitchFamily="18" charset="0"/>
                </a:rPr>
                <a:t>Policy Agreement</a:t>
              </a:r>
            </a:p>
          </p:txBody>
        </p:sp>
      </p:grpSp>
      <p:grpSp>
        <p:nvGrpSpPr>
          <p:cNvPr id="153" name="Group 152">
            <a:extLst>
              <a:ext uri="{FF2B5EF4-FFF2-40B4-BE49-F238E27FC236}">
                <a16:creationId xmlns:a16="http://schemas.microsoft.com/office/drawing/2014/main" id="{83FDF3C4-0C91-436B-8A24-8BABB61D0D5C}"/>
              </a:ext>
            </a:extLst>
          </p:cNvPr>
          <p:cNvGrpSpPr/>
          <p:nvPr/>
        </p:nvGrpSpPr>
        <p:grpSpPr>
          <a:xfrm>
            <a:off x="5442576" y="5504882"/>
            <a:ext cx="1806091" cy="1049374"/>
            <a:chOff x="5526813" y="3747025"/>
            <a:chExt cx="1806091" cy="1049374"/>
          </a:xfrm>
        </p:grpSpPr>
        <p:sp>
          <p:nvSpPr>
            <p:cNvPr id="154" name="Managing module">
              <a:extLst>
                <a:ext uri="{FF2B5EF4-FFF2-40B4-BE49-F238E27FC236}">
                  <a16:creationId xmlns:a16="http://schemas.microsoft.com/office/drawing/2014/main" id="{7E551135-8A91-4B36-A587-2A5C80B7B4E8}"/>
                </a:ext>
              </a:extLst>
            </p:cNvPr>
            <p:cNvSpPr/>
            <p:nvPr/>
          </p:nvSpPr>
          <p:spPr>
            <a:xfrm>
              <a:off x="5592258" y="3772234"/>
              <a:ext cx="1574010" cy="268662"/>
            </a:xfrm>
            <a:prstGeom prst="roundRect">
              <a:avLst>
                <a:gd name="adj" fmla="val 5000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Times New Roman" panose="02020603050405020304" pitchFamily="18" charset="0"/>
                  <a:cs typeface="Times New Roman" panose="02020603050405020304" pitchFamily="18" charset="0"/>
                </a:rPr>
                <a:t>Order</a:t>
              </a:r>
            </a:p>
          </p:txBody>
        </p:sp>
        <p:sp>
          <p:nvSpPr>
            <p:cNvPr id="155" name="Rectangle: Rounded Corners 154">
              <a:extLst>
                <a:ext uri="{FF2B5EF4-FFF2-40B4-BE49-F238E27FC236}">
                  <a16:creationId xmlns:a16="http://schemas.microsoft.com/office/drawing/2014/main" id="{92CF1A7C-FC38-4CF6-9966-848822FFA341}"/>
                </a:ext>
              </a:extLst>
            </p:cNvPr>
            <p:cNvSpPr/>
            <p:nvPr/>
          </p:nvSpPr>
          <p:spPr>
            <a:xfrm>
              <a:off x="5526813" y="3747025"/>
              <a:ext cx="1806091" cy="1049374"/>
            </a:xfrm>
            <a:prstGeom prst="roundRect">
              <a:avLst>
                <a:gd name="adj" fmla="val 8060"/>
              </a:avLst>
            </a:prstGeom>
            <a:noFill/>
            <a:ln>
              <a:solidFill>
                <a:srgbClr val="3335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Managing module">
              <a:extLst>
                <a:ext uri="{FF2B5EF4-FFF2-40B4-BE49-F238E27FC236}">
                  <a16:creationId xmlns:a16="http://schemas.microsoft.com/office/drawing/2014/main" id="{ED916E80-63F2-4400-9FC7-9D5796FD42A6}"/>
                </a:ext>
              </a:extLst>
            </p:cNvPr>
            <p:cNvSpPr/>
            <p:nvPr/>
          </p:nvSpPr>
          <p:spPr>
            <a:xfrm>
              <a:off x="5666692" y="4108797"/>
              <a:ext cx="1494551" cy="268662"/>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Times New Roman" panose="02020603050405020304" pitchFamily="18" charset="0"/>
                  <a:cs typeface="Times New Roman" panose="02020603050405020304" pitchFamily="18" charset="0"/>
                </a:rPr>
                <a:t>Accept</a:t>
              </a:r>
            </a:p>
          </p:txBody>
        </p:sp>
        <p:sp>
          <p:nvSpPr>
            <p:cNvPr id="160" name="Managing module">
              <a:extLst>
                <a:ext uri="{FF2B5EF4-FFF2-40B4-BE49-F238E27FC236}">
                  <a16:creationId xmlns:a16="http://schemas.microsoft.com/office/drawing/2014/main" id="{0D5BB94B-4BB5-4758-A046-DEF2D59DF77F}"/>
                </a:ext>
              </a:extLst>
            </p:cNvPr>
            <p:cNvSpPr/>
            <p:nvPr/>
          </p:nvSpPr>
          <p:spPr>
            <a:xfrm>
              <a:off x="5636773" y="4444408"/>
              <a:ext cx="1524470" cy="268662"/>
            </a:xfrm>
            <a:prstGeom prst="roundRect">
              <a:avLst>
                <a:gd name="adj"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Times New Roman" panose="02020603050405020304" pitchFamily="18" charset="0"/>
                  <a:cs typeface="Times New Roman" panose="02020603050405020304" pitchFamily="18" charset="0"/>
                </a:rPr>
                <a:t>Reject</a:t>
              </a:r>
            </a:p>
          </p:txBody>
        </p:sp>
      </p:grpSp>
      <p:grpSp>
        <p:nvGrpSpPr>
          <p:cNvPr id="162" name="Group 161">
            <a:extLst>
              <a:ext uri="{FF2B5EF4-FFF2-40B4-BE49-F238E27FC236}">
                <a16:creationId xmlns:a16="http://schemas.microsoft.com/office/drawing/2014/main" id="{9ECDA333-8884-4FBD-8D54-12184373ED25}"/>
              </a:ext>
            </a:extLst>
          </p:cNvPr>
          <p:cNvGrpSpPr/>
          <p:nvPr/>
        </p:nvGrpSpPr>
        <p:grpSpPr>
          <a:xfrm>
            <a:off x="5470726" y="4278128"/>
            <a:ext cx="1777362" cy="1049374"/>
            <a:chOff x="5526814" y="3747025"/>
            <a:chExt cx="1777362" cy="1049374"/>
          </a:xfrm>
        </p:grpSpPr>
        <p:sp>
          <p:nvSpPr>
            <p:cNvPr id="165" name="Managing module">
              <a:extLst>
                <a:ext uri="{FF2B5EF4-FFF2-40B4-BE49-F238E27FC236}">
                  <a16:creationId xmlns:a16="http://schemas.microsoft.com/office/drawing/2014/main" id="{0B7A6A4C-07C9-4E49-8DFF-E8DE4D562FAD}"/>
                </a:ext>
              </a:extLst>
            </p:cNvPr>
            <p:cNvSpPr/>
            <p:nvPr/>
          </p:nvSpPr>
          <p:spPr>
            <a:xfrm>
              <a:off x="5592258" y="3782508"/>
              <a:ext cx="1574010" cy="268662"/>
            </a:xfrm>
            <a:prstGeom prst="roundRect">
              <a:avLst>
                <a:gd name="adj" fmla="val 5000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Times New Roman" panose="02020603050405020304" pitchFamily="18" charset="0"/>
                  <a:cs typeface="Times New Roman" panose="02020603050405020304" pitchFamily="18" charset="0"/>
                </a:rPr>
                <a:t>Status</a:t>
              </a:r>
            </a:p>
          </p:txBody>
        </p:sp>
        <p:sp>
          <p:nvSpPr>
            <p:cNvPr id="168" name="Rectangle: Rounded Corners 167">
              <a:extLst>
                <a:ext uri="{FF2B5EF4-FFF2-40B4-BE49-F238E27FC236}">
                  <a16:creationId xmlns:a16="http://schemas.microsoft.com/office/drawing/2014/main" id="{C619AAC9-AE0B-4E89-B8FE-07BB74BF2597}"/>
                </a:ext>
              </a:extLst>
            </p:cNvPr>
            <p:cNvSpPr/>
            <p:nvPr/>
          </p:nvSpPr>
          <p:spPr>
            <a:xfrm>
              <a:off x="5526814" y="3747025"/>
              <a:ext cx="1777362" cy="1049374"/>
            </a:xfrm>
            <a:prstGeom prst="roundRect">
              <a:avLst>
                <a:gd name="adj" fmla="val 8060"/>
              </a:avLst>
            </a:prstGeom>
            <a:noFill/>
            <a:ln>
              <a:solidFill>
                <a:srgbClr val="3335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Managing module">
              <a:extLst>
                <a:ext uri="{FF2B5EF4-FFF2-40B4-BE49-F238E27FC236}">
                  <a16:creationId xmlns:a16="http://schemas.microsoft.com/office/drawing/2014/main" id="{5BBF9074-2019-4B27-869C-800F0E9A14CC}"/>
                </a:ext>
              </a:extLst>
            </p:cNvPr>
            <p:cNvSpPr/>
            <p:nvPr/>
          </p:nvSpPr>
          <p:spPr>
            <a:xfrm>
              <a:off x="5666692" y="4108797"/>
              <a:ext cx="1494551" cy="268662"/>
            </a:xfrm>
            <a:prstGeom prst="roundRect">
              <a:avLst>
                <a:gd name="adj" fmla="val 50000"/>
              </a:avLst>
            </a:prstGeom>
            <a:solidFill>
              <a:srgbClr val="3335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Times New Roman" panose="02020603050405020304" pitchFamily="18" charset="0"/>
                  <a:cs typeface="Times New Roman" panose="02020603050405020304" pitchFamily="18" charset="0"/>
                </a:rPr>
                <a:t>Available</a:t>
              </a:r>
            </a:p>
          </p:txBody>
        </p:sp>
        <p:sp>
          <p:nvSpPr>
            <p:cNvPr id="170" name="Managing module">
              <a:extLst>
                <a:ext uri="{FF2B5EF4-FFF2-40B4-BE49-F238E27FC236}">
                  <a16:creationId xmlns:a16="http://schemas.microsoft.com/office/drawing/2014/main" id="{42D0C62C-8B52-455D-B415-9FA92CADB401}"/>
                </a:ext>
              </a:extLst>
            </p:cNvPr>
            <p:cNvSpPr/>
            <p:nvPr/>
          </p:nvSpPr>
          <p:spPr>
            <a:xfrm>
              <a:off x="5636773" y="4444408"/>
              <a:ext cx="1524470" cy="268662"/>
            </a:xfrm>
            <a:prstGeom prst="roundRect">
              <a:avLst>
                <a:gd name="adj" fmla="val 50000"/>
              </a:avLst>
            </a:prstGeom>
            <a:solidFill>
              <a:srgbClr val="3335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Times New Roman" panose="02020603050405020304" pitchFamily="18" charset="0"/>
                  <a:cs typeface="Times New Roman" panose="02020603050405020304" pitchFamily="18" charset="0"/>
                </a:rPr>
                <a:t>Not Available</a:t>
              </a:r>
            </a:p>
          </p:txBody>
        </p:sp>
      </p:grpSp>
      <p:grpSp>
        <p:nvGrpSpPr>
          <p:cNvPr id="171" name="Group 170">
            <a:extLst>
              <a:ext uri="{FF2B5EF4-FFF2-40B4-BE49-F238E27FC236}">
                <a16:creationId xmlns:a16="http://schemas.microsoft.com/office/drawing/2014/main" id="{C0A54C2B-EA44-46BD-BB83-D80CCE1D49BA}"/>
              </a:ext>
            </a:extLst>
          </p:cNvPr>
          <p:cNvGrpSpPr/>
          <p:nvPr/>
        </p:nvGrpSpPr>
        <p:grpSpPr>
          <a:xfrm>
            <a:off x="5140088" y="3136130"/>
            <a:ext cx="2488550" cy="1049374"/>
            <a:chOff x="5526814" y="3747025"/>
            <a:chExt cx="2488550" cy="1049374"/>
          </a:xfrm>
        </p:grpSpPr>
        <p:sp>
          <p:nvSpPr>
            <p:cNvPr id="172" name="Managing module">
              <a:extLst>
                <a:ext uri="{FF2B5EF4-FFF2-40B4-BE49-F238E27FC236}">
                  <a16:creationId xmlns:a16="http://schemas.microsoft.com/office/drawing/2014/main" id="{9D26F3C8-8402-48E0-8DAD-024C301DE7AD}"/>
                </a:ext>
              </a:extLst>
            </p:cNvPr>
            <p:cNvSpPr/>
            <p:nvPr/>
          </p:nvSpPr>
          <p:spPr>
            <a:xfrm>
              <a:off x="5592258" y="3782508"/>
              <a:ext cx="2327478" cy="268662"/>
            </a:xfrm>
            <a:prstGeom prst="roundRect">
              <a:avLst>
                <a:gd name="adj" fmla="val 5000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Times New Roman" panose="02020603050405020304" pitchFamily="18" charset="0"/>
                  <a:cs typeface="Times New Roman" panose="02020603050405020304" pitchFamily="18" charset="0"/>
                </a:rPr>
                <a:t>Info</a:t>
              </a:r>
            </a:p>
          </p:txBody>
        </p:sp>
        <p:sp>
          <p:nvSpPr>
            <p:cNvPr id="173" name="Rectangle: Rounded Corners 172">
              <a:extLst>
                <a:ext uri="{FF2B5EF4-FFF2-40B4-BE49-F238E27FC236}">
                  <a16:creationId xmlns:a16="http://schemas.microsoft.com/office/drawing/2014/main" id="{18583E0F-8500-4369-8BD7-59D310BC41D5}"/>
                </a:ext>
              </a:extLst>
            </p:cNvPr>
            <p:cNvSpPr/>
            <p:nvPr/>
          </p:nvSpPr>
          <p:spPr>
            <a:xfrm>
              <a:off x="5526814" y="3747025"/>
              <a:ext cx="2488550" cy="1049374"/>
            </a:xfrm>
            <a:prstGeom prst="roundRect">
              <a:avLst>
                <a:gd name="adj" fmla="val 8060"/>
              </a:avLst>
            </a:prstGeom>
            <a:noFill/>
            <a:ln>
              <a:solidFill>
                <a:srgbClr val="3335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 name="Managing module">
              <a:extLst>
                <a:ext uri="{FF2B5EF4-FFF2-40B4-BE49-F238E27FC236}">
                  <a16:creationId xmlns:a16="http://schemas.microsoft.com/office/drawing/2014/main" id="{96A92C65-33F7-4328-8AD9-765148C58832}"/>
                </a:ext>
              </a:extLst>
            </p:cNvPr>
            <p:cNvSpPr/>
            <p:nvPr/>
          </p:nvSpPr>
          <p:spPr>
            <a:xfrm>
              <a:off x="5666692" y="4108797"/>
              <a:ext cx="2240395" cy="268662"/>
            </a:xfrm>
            <a:prstGeom prst="roundRect">
              <a:avLst>
                <a:gd name="adj" fmla="val 50000"/>
              </a:avLst>
            </a:prstGeom>
            <a:solidFill>
              <a:srgbClr val="3335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Times New Roman" panose="02020603050405020304" pitchFamily="18" charset="0"/>
                  <a:cs typeface="Times New Roman" panose="02020603050405020304" pitchFamily="18" charset="0"/>
                </a:rPr>
                <a:t>Check Info</a:t>
              </a:r>
            </a:p>
          </p:txBody>
        </p:sp>
        <p:sp>
          <p:nvSpPr>
            <p:cNvPr id="175" name="Managing module">
              <a:extLst>
                <a:ext uri="{FF2B5EF4-FFF2-40B4-BE49-F238E27FC236}">
                  <a16:creationId xmlns:a16="http://schemas.microsoft.com/office/drawing/2014/main" id="{795E8B02-5FD0-4B13-8D0D-4D41B6F690C3}"/>
                </a:ext>
              </a:extLst>
            </p:cNvPr>
            <p:cNvSpPr/>
            <p:nvPr/>
          </p:nvSpPr>
          <p:spPr>
            <a:xfrm>
              <a:off x="5636773" y="4444408"/>
              <a:ext cx="2270314" cy="268662"/>
            </a:xfrm>
            <a:prstGeom prst="roundRect">
              <a:avLst>
                <a:gd name="adj" fmla="val 50000"/>
              </a:avLst>
            </a:prstGeom>
            <a:solidFill>
              <a:srgbClr val="3335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Times New Roman" panose="02020603050405020304" pitchFamily="18" charset="0"/>
                  <a:cs typeface="Times New Roman" panose="02020603050405020304" pitchFamily="18" charset="0"/>
                </a:rPr>
                <a:t>Applicable enquiry</a:t>
              </a:r>
            </a:p>
          </p:txBody>
        </p:sp>
      </p:grpSp>
    </p:spTree>
    <p:extLst>
      <p:ext uri="{BB962C8B-B14F-4D97-AF65-F5344CB8AC3E}">
        <p14:creationId xmlns:p14="http://schemas.microsoft.com/office/powerpoint/2010/main" val="19676808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47"/>
                    </p:tgtEl>
                  </p:cond>
                </p:stCondLst>
                <p:endSync evt="end" delay="0">
                  <p:rtn val="all"/>
                </p:endSync>
                <p:childTnLst>
                  <p:par>
                    <p:cTn id="3" fill="hold">
                      <p:stCondLst>
                        <p:cond delay="0"/>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9"/>
                                        </p:tgtEl>
                                        <p:attrNameLst>
                                          <p:attrName>style.visibility</p:attrName>
                                        </p:attrNameLst>
                                      </p:cBhvr>
                                      <p:to>
                                        <p:strVal val="visible"/>
                                      </p:to>
                                    </p:set>
                                    <p:animEffect transition="in" filter="fade">
                                      <p:cBhvr>
                                        <p:cTn id="7" dur="250"/>
                                        <p:tgtEl>
                                          <p:spTgt spid="69"/>
                                        </p:tgtEl>
                                      </p:cBhvr>
                                    </p:animEffect>
                                  </p:childTnLst>
                                </p:cTn>
                              </p:par>
                              <p:par>
                                <p:cTn id="8" presetID="10" presetClass="entr" presetSubtype="0" fill="hold" nodeType="withEffect">
                                  <p:stCondLst>
                                    <p:cond delay="0"/>
                                  </p:stCondLst>
                                  <p:childTnLst>
                                    <p:set>
                                      <p:cBhvr>
                                        <p:cTn id="9" dur="1" fill="hold">
                                          <p:stCondLst>
                                            <p:cond delay="0"/>
                                          </p:stCondLst>
                                        </p:cTn>
                                        <p:tgtEl>
                                          <p:spTgt spid="68"/>
                                        </p:tgtEl>
                                        <p:attrNameLst>
                                          <p:attrName>style.visibility</p:attrName>
                                        </p:attrNameLst>
                                      </p:cBhvr>
                                      <p:to>
                                        <p:strVal val="visible"/>
                                      </p:to>
                                    </p:set>
                                    <p:animEffect transition="in" filter="fade">
                                      <p:cBhvr>
                                        <p:cTn id="10" dur="250"/>
                                        <p:tgtEl>
                                          <p:spTgt spid="6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250"/>
                                        <p:tgtEl>
                                          <p:spTgt spid="69"/>
                                        </p:tgtEl>
                                      </p:cBhvr>
                                    </p:animEffect>
                                    <p:set>
                                      <p:cBhvr>
                                        <p:cTn id="15" dur="1" fill="hold">
                                          <p:stCondLst>
                                            <p:cond delay="249"/>
                                          </p:stCondLst>
                                        </p:cTn>
                                        <p:tgtEl>
                                          <p:spTgt spid="69"/>
                                        </p:tgtEl>
                                        <p:attrNameLst>
                                          <p:attrName>style.visibility</p:attrName>
                                        </p:attrNameLst>
                                      </p:cBhvr>
                                      <p:to>
                                        <p:strVal val="hidden"/>
                                      </p:to>
                                    </p:set>
                                  </p:childTnLst>
                                </p:cTn>
                              </p:par>
                              <p:par>
                                <p:cTn id="16" presetID="10" presetClass="exit" presetSubtype="0" fill="hold" nodeType="withEffect">
                                  <p:stCondLst>
                                    <p:cond delay="0"/>
                                  </p:stCondLst>
                                  <p:childTnLst>
                                    <p:animEffect transition="out" filter="fade">
                                      <p:cBhvr>
                                        <p:cTn id="17" dur="250"/>
                                        <p:tgtEl>
                                          <p:spTgt spid="68"/>
                                        </p:tgtEl>
                                      </p:cBhvr>
                                    </p:animEffect>
                                    <p:set>
                                      <p:cBhvr>
                                        <p:cTn id="18" dur="1" fill="hold">
                                          <p:stCondLst>
                                            <p:cond delay="249"/>
                                          </p:stCondLst>
                                        </p:cTn>
                                        <p:tgtEl>
                                          <p:spTgt spid="68"/>
                                        </p:tgtEl>
                                        <p:attrNameLst>
                                          <p:attrName>style.visibility</p:attrName>
                                        </p:attrNameLst>
                                      </p:cBhvr>
                                      <p:to>
                                        <p:strVal val="hidden"/>
                                      </p:to>
                                    </p:set>
                                  </p:childTnLst>
                                </p:cTn>
                              </p:par>
                            </p:childTnLst>
                          </p:cTn>
                        </p:par>
                      </p:childTnLst>
                    </p:cTn>
                  </p:par>
                </p:childTnLst>
              </p:cTn>
              <p:nextCondLst>
                <p:cond evt="onClick" delay="0">
                  <p:tgtEl>
                    <p:spTgt spid="47"/>
                  </p:tgtEl>
                </p:cond>
              </p:nextCondLst>
            </p:seq>
            <p:seq concurrent="1" nextAc="seek">
              <p:cTn id="19" restart="whenNotActive" fill="hold" evtFilter="cancelBubble" nodeType="interactiveSeq">
                <p:stCondLst>
                  <p:cond evt="onClick" delay="0">
                    <p:tgtEl>
                      <p:spTgt spid="17"/>
                    </p:tgtEl>
                  </p:cond>
                </p:stCondLst>
                <p:endSync evt="end" delay="0">
                  <p:rtn val="all"/>
                </p:endSync>
                <p:childTnLst>
                  <p:par>
                    <p:cTn id="20" fill="hold">
                      <p:stCondLst>
                        <p:cond delay="0"/>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28">
                                            <p:bg/>
                                          </p:spTgt>
                                        </p:tgtEl>
                                        <p:attrNameLst>
                                          <p:attrName>style.visibility</p:attrName>
                                        </p:attrNameLst>
                                      </p:cBhvr>
                                      <p:to>
                                        <p:strVal val="visible"/>
                                      </p:to>
                                    </p:set>
                                    <p:animEffect transition="in" filter="fade">
                                      <p:cBhvr>
                                        <p:cTn id="24" dur="250"/>
                                        <p:tgtEl>
                                          <p:spTgt spid="28">
                                            <p:bg/>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8">
                                            <p:txEl>
                                              <p:pRg st="0" end="0"/>
                                            </p:txEl>
                                          </p:spTgt>
                                        </p:tgtEl>
                                        <p:attrNameLst>
                                          <p:attrName>style.visibility</p:attrName>
                                        </p:attrNameLst>
                                      </p:cBhvr>
                                      <p:to>
                                        <p:strVal val="visible"/>
                                      </p:to>
                                    </p:set>
                                    <p:animEffect transition="in" filter="fade">
                                      <p:cBhvr>
                                        <p:cTn id="29" dur="250"/>
                                        <p:tgtEl>
                                          <p:spTgt spid="28">
                                            <p:txEl>
                                              <p:pRg st="0" end="0"/>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55">
                                            <p:bg/>
                                          </p:spTgt>
                                        </p:tgtEl>
                                        <p:attrNameLst>
                                          <p:attrName>style.visibility</p:attrName>
                                        </p:attrNameLst>
                                      </p:cBhvr>
                                      <p:to>
                                        <p:strVal val="visible"/>
                                      </p:to>
                                    </p:set>
                                    <p:animEffect transition="in" filter="fade">
                                      <p:cBhvr>
                                        <p:cTn id="32" dur="250"/>
                                        <p:tgtEl>
                                          <p:spTgt spid="55">
                                            <p:bg/>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55">
                                            <p:txEl>
                                              <p:pRg st="0" end="0"/>
                                            </p:txEl>
                                          </p:spTgt>
                                        </p:tgtEl>
                                        <p:attrNameLst>
                                          <p:attrName>style.visibility</p:attrName>
                                        </p:attrNameLst>
                                      </p:cBhvr>
                                      <p:to>
                                        <p:strVal val="visible"/>
                                      </p:to>
                                    </p:set>
                                    <p:animEffect transition="in" filter="fade">
                                      <p:cBhvr>
                                        <p:cTn id="37" dur="250"/>
                                        <p:tgtEl>
                                          <p:spTgt spid="55">
                                            <p:txEl>
                                              <p:pRg st="0" end="0"/>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57">
                                            <p:bg/>
                                          </p:spTgt>
                                        </p:tgtEl>
                                        <p:attrNameLst>
                                          <p:attrName>style.visibility</p:attrName>
                                        </p:attrNameLst>
                                      </p:cBhvr>
                                      <p:to>
                                        <p:strVal val="visible"/>
                                      </p:to>
                                    </p:set>
                                    <p:animEffect transition="in" filter="fade">
                                      <p:cBhvr>
                                        <p:cTn id="40" dur="250"/>
                                        <p:tgtEl>
                                          <p:spTgt spid="57">
                                            <p:bg/>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57">
                                            <p:txEl>
                                              <p:pRg st="0" end="0"/>
                                            </p:txEl>
                                          </p:spTgt>
                                        </p:tgtEl>
                                        <p:attrNameLst>
                                          <p:attrName>style.visibility</p:attrName>
                                        </p:attrNameLst>
                                      </p:cBhvr>
                                      <p:to>
                                        <p:strVal val="visible"/>
                                      </p:to>
                                    </p:set>
                                    <p:animEffect transition="in" filter="fade">
                                      <p:cBhvr>
                                        <p:cTn id="45" dur="250"/>
                                        <p:tgtEl>
                                          <p:spTgt spid="57">
                                            <p:txEl>
                                              <p:pRg st="0" end="0"/>
                                            </p:txEl>
                                          </p:spTgt>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58">
                                            <p:bg/>
                                          </p:spTgt>
                                        </p:tgtEl>
                                        <p:attrNameLst>
                                          <p:attrName>style.visibility</p:attrName>
                                        </p:attrNameLst>
                                      </p:cBhvr>
                                      <p:to>
                                        <p:strVal val="visible"/>
                                      </p:to>
                                    </p:set>
                                    <p:animEffect transition="in" filter="fade">
                                      <p:cBhvr>
                                        <p:cTn id="48" dur="250"/>
                                        <p:tgtEl>
                                          <p:spTgt spid="58">
                                            <p:bg/>
                                          </p:spTgt>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58">
                                            <p:txEl>
                                              <p:pRg st="0" end="0"/>
                                            </p:txEl>
                                          </p:spTgt>
                                        </p:tgtEl>
                                        <p:attrNameLst>
                                          <p:attrName>style.visibility</p:attrName>
                                        </p:attrNameLst>
                                      </p:cBhvr>
                                      <p:to>
                                        <p:strVal val="visible"/>
                                      </p:to>
                                    </p:set>
                                    <p:animEffect transition="in" filter="fade">
                                      <p:cBhvr>
                                        <p:cTn id="53" dur="250"/>
                                        <p:tgtEl>
                                          <p:spTgt spid="58">
                                            <p:txEl>
                                              <p:pRg st="0" end="0"/>
                                            </p:txEl>
                                          </p:spTgt>
                                        </p:tgtEl>
                                      </p:cBhvr>
                                    </p:animEffect>
                                  </p:childTnLst>
                                </p:cTn>
                              </p:par>
                            </p:childTnLst>
                          </p:cTn>
                        </p:par>
                      </p:childTnLst>
                    </p:cTn>
                  </p:par>
                </p:childTnLst>
              </p:cTn>
              <p:nextCondLst>
                <p:cond evt="onClick" delay="0">
                  <p:tgtEl>
                    <p:spTgt spid="17"/>
                  </p:tgtEl>
                </p:cond>
              </p:nextCondLst>
            </p:seq>
            <p:seq concurrent="1" nextAc="seek">
              <p:cTn id="54" restart="whenNotActive" fill="hold" evtFilter="cancelBubble" nodeType="interactiveSeq">
                <p:stCondLst>
                  <p:cond evt="onClick" delay="0">
                    <p:tgtEl>
                      <p:spTgt spid="28"/>
                    </p:tgtEl>
                  </p:cond>
                </p:stCondLst>
                <p:endSync evt="end" delay="0">
                  <p:rtn val="all"/>
                </p:endSync>
                <p:childTnLst>
                  <p:par>
                    <p:cTn id="55" fill="hold">
                      <p:stCondLst>
                        <p:cond delay="0"/>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100"/>
                                        </p:tgtEl>
                                        <p:attrNameLst>
                                          <p:attrName>style.visibility</p:attrName>
                                        </p:attrNameLst>
                                      </p:cBhvr>
                                      <p:to>
                                        <p:strVal val="visible"/>
                                      </p:to>
                                    </p:set>
                                    <p:animEffect transition="in" filter="fade">
                                      <p:cBhvr>
                                        <p:cTn id="59" dur="250"/>
                                        <p:tgtEl>
                                          <p:spTgt spid="100"/>
                                        </p:tgtEl>
                                      </p:cBhvr>
                                    </p:animEffect>
                                  </p:childTnLst>
                                </p:cTn>
                              </p:par>
                            </p:childTnLst>
                          </p:cTn>
                        </p:par>
                      </p:childTnLst>
                    </p:cTn>
                  </p:par>
                </p:childTnLst>
              </p:cTn>
              <p:nextCondLst>
                <p:cond evt="onClick" delay="0">
                  <p:tgtEl>
                    <p:spTgt spid="28"/>
                  </p:tgtEl>
                </p:cond>
              </p:nextCondLst>
            </p:seq>
            <p:seq concurrent="1" nextAc="seek">
              <p:cTn id="60" restart="whenNotActive" fill="hold" evtFilter="cancelBubble" nodeType="interactiveSeq">
                <p:stCondLst>
                  <p:cond evt="onClick" delay="0">
                    <p:tgtEl>
                      <p:spTgt spid="55"/>
                    </p:tgtEl>
                  </p:cond>
                </p:stCondLst>
                <p:endSync evt="end" delay="0">
                  <p:rtn val="all"/>
                </p:endSync>
                <p:childTnLst>
                  <p:par>
                    <p:cTn id="61" fill="hold">
                      <p:stCondLst>
                        <p:cond delay="0"/>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104"/>
                                        </p:tgtEl>
                                        <p:attrNameLst>
                                          <p:attrName>style.visibility</p:attrName>
                                        </p:attrNameLst>
                                      </p:cBhvr>
                                      <p:to>
                                        <p:strVal val="visible"/>
                                      </p:to>
                                    </p:set>
                                    <p:animEffect transition="in" filter="fade">
                                      <p:cBhvr>
                                        <p:cTn id="65" dur="250"/>
                                        <p:tgtEl>
                                          <p:spTgt spid="104"/>
                                        </p:tgtEl>
                                      </p:cBhvr>
                                    </p:animEffect>
                                  </p:childTnLst>
                                </p:cTn>
                              </p:par>
                            </p:childTnLst>
                          </p:cTn>
                        </p:par>
                      </p:childTnLst>
                    </p:cTn>
                  </p:par>
                </p:childTnLst>
              </p:cTn>
              <p:nextCondLst>
                <p:cond evt="onClick" delay="0">
                  <p:tgtEl>
                    <p:spTgt spid="55"/>
                  </p:tgtEl>
                </p:cond>
              </p:nextCondLst>
            </p:seq>
            <p:seq concurrent="1" nextAc="seek">
              <p:cTn id="66" restart="whenNotActive" fill="hold" evtFilter="cancelBubble" nodeType="interactiveSeq">
                <p:stCondLst>
                  <p:cond evt="onClick" delay="0">
                    <p:tgtEl>
                      <p:spTgt spid="57"/>
                    </p:tgtEl>
                  </p:cond>
                </p:stCondLst>
                <p:endSync evt="end" delay="0">
                  <p:rtn val="all"/>
                </p:endSync>
                <p:childTnLst>
                  <p:par>
                    <p:cTn id="67" fill="hold">
                      <p:stCondLst>
                        <p:cond delay="0"/>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8"/>
                                        </p:tgtEl>
                                        <p:attrNameLst>
                                          <p:attrName>style.visibility</p:attrName>
                                        </p:attrNameLst>
                                      </p:cBhvr>
                                      <p:to>
                                        <p:strVal val="visible"/>
                                      </p:to>
                                    </p:set>
                                    <p:animEffect transition="in" filter="fade">
                                      <p:cBhvr>
                                        <p:cTn id="71" dur="250"/>
                                        <p:tgtEl>
                                          <p:spTgt spid="8"/>
                                        </p:tgtEl>
                                      </p:cBhvr>
                                    </p:animEffect>
                                  </p:childTnLst>
                                </p:cTn>
                              </p:par>
                            </p:childTnLst>
                          </p:cTn>
                        </p:par>
                      </p:childTnLst>
                    </p:cTn>
                  </p:par>
                </p:childTnLst>
              </p:cTn>
              <p:nextCondLst>
                <p:cond evt="onClick" delay="0">
                  <p:tgtEl>
                    <p:spTgt spid="57"/>
                  </p:tgtEl>
                </p:cond>
              </p:nextCondLst>
            </p:seq>
            <p:seq concurrent="1" nextAc="seek">
              <p:cTn id="72" restart="whenNotActive" fill="hold" evtFilter="cancelBubble" nodeType="interactiveSeq">
                <p:stCondLst>
                  <p:cond evt="onClick" delay="0">
                    <p:tgtEl>
                      <p:spTgt spid="58"/>
                    </p:tgtEl>
                  </p:cond>
                </p:stCondLst>
                <p:endSync evt="end" delay="0">
                  <p:rtn val="all"/>
                </p:endSync>
                <p:childTnLst>
                  <p:par>
                    <p:cTn id="73" fill="hold">
                      <p:stCondLst>
                        <p:cond delay="0"/>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84"/>
                                        </p:tgtEl>
                                        <p:attrNameLst>
                                          <p:attrName>style.visibility</p:attrName>
                                        </p:attrNameLst>
                                      </p:cBhvr>
                                      <p:to>
                                        <p:strVal val="visible"/>
                                      </p:to>
                                    </p:set>
                                    <p:animEffect transition="in" filter="fade">
                                      <p:cBhvr>
                                        <p:cTn id="77" dur="250"/>
                                        <p:tgtEl>
                                          <p:spTgt spid="84"/>
                                        </p:tgtEl>
                                      </p:cBhvr>
                                    </p:animEffect>
                                  </p:childTnLst>
                                </p:cTn>
                              </p:par>
                            </p:childTnLst>
                          </p:cTn>
                        </p:par>
                      </p:childTnLst>
                    </p:cTn>
                  </p:par>
                </p:childTnLst>
              </p:cTn>
              <p:nextCondLst>
                <p:cond evt="onClick" delay="0">
                  <p:tgtEl>
                    <p:spTgt spid="58"/>
                  </p:tgtEl>
                </p:cond>
              </p:nextCondLst>
            </p:seq>
            <p:seq concurrent="1" nextAc="seek">
              <p:cTn id="78" restart="whenNotActive" fill="hold" evtFilter="cancelBubble" nodeType="interactiveSeq">
                <p:stCondLst>
                  <p:cond evt="onClick" delay="0">
                    <p:tgtEl>
                      <p:spTgt spid="14"/>
                    </p:tgtEl>
                  </p:cond>
                </p:stCondLst>
                <p:endSync evt="end" delay="0">
                  <p:rtn val="all"/>
                </p:endSync>
                <p:childTnLst>
                  <p:par>
                    <p:cTn id="79" fill="hold">
                      <p:stCondLst>
                        <p:cond delay="0"/>
                      </p:stCondLst>
                      <p:childTnLst>
                        <p:par>
                          <p:cTn id="80" fill="hold">
                            <p:stCondLst>
                              <p:cond delay="0"/>
                            </p:stCondLst>
                            <p:childTnLst>
                              <p:par>
                                <p:cTn id="81" presetID="10" presetClass="exit" presetSubtype="0" fill="hold" grpId="1" nodeType="clickEffect">
                                  <p:stCondLst>
                                    <p:cond delay="0"/>
                                  </p:stCondLst>
                                  <p:childTnLst>
                                    <p:animEffect transition="out" filter="fade">
                                      <p:cBhvr>
                                        <p:cTn id="82" dur="250"/>
                                        <p:tgtEl>
                                          <p:spTgt spid="28">
                                            <p:txEl>
                                              <p:pRg st="0" end="0"/>
                                            </p:txEl>
                                          </p:spTgt>
                                        </p:tgtEl>
                                      </p:cBhvr>
                                    </p:animEffect>
                                    <p:set>
                                      <p:cBhvr>
                                        <p:cTn id="83" dur="1" fill="hold">
                                          <p:stCondLst>
                                            <p:cond delay="249"/>
                                          </p:stCondLst>
                                        </p:cTn>
                                        <p:tgtEl>
                                          <p:spTgt spid="28">
                                            <p:txEl>
                                              <p:pRg st="0" end="0"/>
                                            </p:txEl>
                                          </p:spTgt>
                                        </p:tgtEl>
                                        <p:attrNameLst>
                                          <p:attrName>style.visibility</p:attrName>
                                        </p:attrNameLst>
                                      </p:cBhvr>
                                      <p:to>
                                        <p:strVal val="hidden"/>
                                      </p:to>
                                    </p:set>
                                  </p:childTnLst>
                                </p:cTn>
                              </p:par>
                              <p:par>
                                <p:cTn id="84" presetID="10" presetClass="exit" presetSubtype="0" fill="hold" grpId="1" nodeType="withEffect">
                                  <p:stCondLst>
                                    <p:cond delay="0"/>
                                  </p:stCondLst>
                                  <p:childTnLst>
                                    <p:animEffect transition="out" filter="fade">
                                      <p:cBhvr>
                                        <p:cTn id="85" dur="250"/>
                                        <p:tgtEl>
                                          <p:spTgt spid="28">
                                            <p:bg/>
                                          </p:spTgt>
                                        </p:tgtEl>
                                      </p:cBhvr>
                                    </p:animEffect>
                                    <p:set>
                                      <p:cBhvr>
                                        <p:cTn id="86" dur="1" fill="hold">
                                          <p:stCondLst>
                                            <p:cond delay="249"/>
                                          </p:stCondLst>
                                        </p:cTn>
                                        <p:tgtEl>
                                          <p:spTgt spid="28">
                                            <p:bg/>
                                          </p:spTgt>
                                        </p:tgtEl>
                                        <p:attrNameLst>
                                          <p:attrName>style.visibility</p:attrName>
                                        </p:attrNameLst>
                                      </p:cBhvr>
                                      <p:to>
                                        <p:strVal val="hidden"/>
                                      </p:to>
                                    </p:set>
                                  </p:childTnLst>
                                </p:cTn>
                              </p:par>
                              <p:par>
                                <p:cTn id="87" presetID="10" presetClass="exit" presetSubtype="0" fill="hold" grpId="1" nodeType="withEffect">
                                  <p:stCondLst>
                                    <p:cond delay="0"/>
                                  </p:stCondLst>
                                  <p:childTnLst>
                                    <p:animEffect transition="out" filter="fade">
                                      <p:cBhvr>
                                        <p:cTn id="88" dur="250"/>
                                        <p:tgtEl>
                                          <p:spTgt spid="55">
                                            <p:txEl>
                                              <p:pRg st="0" end="0"/>
                                            </p:txEl>
                                          </p:spTgt>
                                        </p:tgtEl>
                                      </p:cBhvr>
                                    </p:animEffect>
                                    <p:set>
                                      <p:cBhvr>
                                        <p:cTn id="89" dur="1" fill="hold">
                                          <p:stCondLst>
                                            <p:cond delay="249"/>
                                          </p:stCondLst>
                                        </p:cTn>
                                        <p:tgtEl>
                                          <p:spTgt spid="55">
                                            <p:txEl>
                                              <p:pRg st="0" end="0"/>
                                            </p:txEl>
                                          </p:spTgt>
                                        </p:tgtEl>
                                        <p:attrNameLst>
                                          <p:attrName>style.visibility</p:attrName>
                                        </p:attrNameLst>
                                      </p:cBhvr>
                                      <p:to>
                                        <p:strVal val="hidden"/>
                                      </p:to>
                                    </p:set>
                                  </p:childTnLst>
                                </p:cTn>
                              </p:par>
                              <p:par>
                                <p:cTn id="90" presetID="10" presetClass="exit" presetSubtype="0" fill="hold" grpId="1" nodeType="withEffect">
                                  <p:stCondLst>
                                    <p:cond delay="0"/>
                                  </p:stCondLst>
                                  <p:childTnLst>
                                    <p:animEffect transition="out" filter="fade">
                                      <p:cBhvr>
                                        <p:cTn id="91" dur="250"/>
                                        <p:tgtEl>
                                          <p:spTgt spid="55">
                                            <p:bg/>
                                          </p:spTgt>
                                        </p:tgtEl>
                                      </p:cBhvr>
                                    </p:animEffect>
                                    <p:set>
                                      <p:cBhvr>
                                        <p:cTn id="92" dur="1" fill="hold">
                                          <p:stCondLst>
                                            <p:cond delay="249"/>
                                          </p:stCondLst>
                                        </p:cTn>
                                        <p:tgtEl>
                                          <p:spTgt spid="55">
                                            <p:bg/>
                                          </p:spTgt>
                                        </p:tgtEl>
                                        <p:attrNameLst>
                                          <p:attrName>style.visibility</p:attrName>
                                        </p:attrNameLst>
                                      </p:cBhvr>
                                      <p:to>
                                        <p:strVal val="hidden"/>
                                      </p:to>
                                    </p:set>
                                  </p:childTnLst>
                                </p:cTn>
                              </p:par>
                              <p:par>
                                <p:cTn id="93" presetID="10" presetClass="exit" presetSubtype="0" fill="hold" grpId="1" nodeType="withEffect">
                                  <p:stCondLst>
                                    <p:cond delay="0"/>
                                  </p:stCondLst>
                                  <p:childTnLst>
                                    <p:animEffect transition="out" filter="fade">
                                      <p:cBhvr>
                                        <p:cTn id="94" dur="250"/>
                                        <p:tgtEl>
                                          <p:spTgt spid="57">
                                            <p:txEl>
                                              <p:pRg st="0" end="0"/>
                                            </p:txEl>
                                          </p:spTgt>
                                        </p:tgtEl>
                                      </p:cBhvr>
                                    </p:animEffect>
                                    <p:set>
                                      <p:cBhvr>
                                        <p:cTn id="95" dur="1" fill="hold">
                                          <p:stCondLst>
                                            <p:cond delay="249"/>
                                          </p:stCondLst>
                                        </p:cTn>
                                        <p:tgtEl>
                                          <p:spTgt spid="57">
                                            <p:txEl>
                                              <p:pRg st="0" end="0"/>
                                            </p:txEl>
                                          </p:spTgt>
                                        </p:tgtEl>
                                        <p:attrNameLst>
                                          <p:attrName>style.visibility</p:attrName>
                                        </p:attrNameLst>
                                      </p:cBhvr>
                                      <p:to>
                                        <p:strVal val="hidden"/>
                                      </p:to>
                                    </p:set>
                                  </p:childTnLst>
                                </p:cTn>
                              </p:par>
                              <p:par>
                                <p:cTn id="96" presetID="10" presetClass="exit" presetSubtype="0" fill="hold" grpId="1" nodeType="withEffect">
                                  <p:stCondLst>
                                    <p:cond delay="0"/>
                                  </p:stCondLst>
                                  <p:childTnLst>
                                    <p:animEffect transition="out" filter="fade">
                                      <p:cBhvr>
                                        <p:cTn id="97" dur="250"/>
                                        <p:tgtEl>
                                          <p:spTgt spid="57">
                                            <p:bg/>
                                          </p:spTgt>
                                        </p:tgtEl>
                                      </p:cBhvr>
                                    </p:animEffect>
                                    <p:set>
                                      <p:cBhvr>
                                        <p:cTn id="98" dur="1" fill="hold">
                                          <p:stCondLst>
                                            <p:cond delay="249"/>
                                          </p:stCondLst>
                                        </p:cTn>
                                        <p:tgtEl>
                                          <p:spTgt spid="57">
                                            <p:bg/>
                                          </p:spTgt>
                                        </p:tgtEl>
                                        <p:attrNameLst>
                                          <p:attrName>style.visibility</p:attrName>
                                        </p:attrNameLst>
                                      </p:cBhvr>
                                      <p:to>
                                        <p:strVal val="hidden"/>
                                      </p:to>
                                    </p:set>
                                  </p:childTnLst>
                                </p:cTn>
                              </p:par>
                              <p:par>
                                <p:cTn id="99" presetID="10" presetClass="exit" presetSubtype="0" fill="hold" grpId="1" nodeType="withEffect">
                                  <p:stCondLst>
                                    <p:cond delay="0"/>
                                  </p:stCondLst>
                                  <p:childTnLst>
                                    <p:animEffect transition="out" filter="fade">
                                      <p:cBhvr>
                                        <p:cTn id="100" dur="250"/>
                                        <p:tgtEl>
                                          <p:spTgt spid="58">
                                            <p:txEl>
                                              <p:pRg st="0" end="0"/>
                                            </p:txEl>
                                          </p:spTgt>
                                        </p:tgtEl>
                                      </p:cBhvr>
                                    </p:animEffect>
                                    <p:set>
                                      <p:cBhvr>
                                        <p:cTn id="101" dur="1" fill="hold">
                                          <p:stCondLst>
                                            <p:cond delay="249"/>
                                          </p:stCondLst>
                                        </p:cTn>
                                        <p:tgtEl>
                                          <p:spTgt spid="58">
                                            <p:txEl>
                                              <p:pRg st="0" end="0"/>
                                            </p:txEl>
                                          </p:spTgt>
                                        </p:tgtEl>
                                        <p:attrNameLst>
                                          <p:attrName>style.visibility</p:attrName>
                                        </p:attrNameLst>
                                      </p:cBhvr>
                                      <p:to>
                                        <p:strVal val="hidden"/>
                                      </p:to>
                                    </p:set>
                                  </p:childTnLst>
                                </p:cTn>
                              </p:par>
                              <p:par>
                                <p:cTn id="102" presetID="10" presetClass="exit" presetSubtype="0" fill="hold" grpId="1" nodeType="withEffect">
                                  <p:stCondLst>
                                    <p:cond delay="0"/>
                                  </p:stCondLst>
                                  <p:childTnLst>
                                    <p:animEffect transition="out" filter="fade">
                                      <p:cBhvr>
                                        <p:cTn id="103" dur="250"/>
                                        <p:tgtEl>
                                          <p:spTgt spid="58">
                                            <p:bg/>
                                          </p:spTgt>
                                        </p:tgtEl>
                                      </p:cBhvr>
                                    </p:animEffect>
                                    <p:set>
                                      <p:cBhvr>
                                        <p:cTn id="104" dur="1" fill="hold">
                                          <p:stCondLst>
                                            <p:cond delay="249"/>
                                          </p:stCondLst>
                                        </p:cTn>
                                        <p:tgtEl>
                                          <p:spTgt spid="58">
                                            <p:bg/>
                                          </p:spTgt>
                                        </p:tgtEl>
                                        <p:attrNameLst>
                                          <p:attrName>style.visibility</p:attrName>
                                        </p:attrNameLst>
                                      </p:cBhvr>
                                      <p:to>
                                        <p:strVal val="hidden"/>
                                      </p:to>
                                    </p:set>
                                  </p:childTnLst>
                                </p:cTn>
                              </p:par>
                              <p:par>
                                <p:cTn id="105" presetID="10" presetClass="exit" presetSubtype="0" fill="hold" nodeType="withEffect">
                                  <p:stCondLst>
                                    <p:cond delay="0"/>
                                  </p:stCondLst>
                                  <p:childTnLst>
                                    <p:animEffect transition="out" filter="fade">
                                      <p:cBhvr>
                                        <p:cTn id="106" dur="250"/>
                                        <p:tgtEl>
                                          <p:spTgt spid="100"/>
                                        </p:tgtEl>
                                      </p:cBhvr>
                                    </p:animEffect>
                                    <p:set>
                                      <p:cBhvr>
                                        <p:cTn id="107" dur="1" fill="hold">
                                          <p:stCondLst>
                                            <p:cond delay="249"/>
                                          </p:stCondLst>
                                        </p:cTn>
                                        <p:tgtEl>
                                          <p:spTgt spid="100"/>
                                        </p:tgtEl>
                                        <p:attrNameLst>
                                          <p:attrName>style.visibility</p:attrName>
                                        </p:attrNameLst>
                                      </p:cBhvr>
                                      <p:to>
                                        <p:strVal val="hidden"/>
                                      </p:to>
                                    </p:set>
                                  </p:childTnLst>
                                </p:cTn>
                              </p:par>
                              <p:par>
                                <p:cTn id="108" presetID="10" presetClass="exit" presetSubtype="0" fill="hold" nodeType="withEffect">
                                  <p:stCondLst>
                                    <p:cond delay="0"/>
                                  </p:stCondLst>
                                  <p:childTnLst>
                                    <p:animEffect transition="out" filter="fade">
                                      <p:cBhvr>
                                        <p:cTn id="109" dur="250"/>
                                        <p:tgtEl>
                                          <p:spTgt spid="104"/>
                                        </p:tgtEl>
                                      </p:cBhvr>
                                    </p:animEffect>
                                    <p:set>
                                      <p:cBhvr>
                                        <p:cTn id="110" dur="1" fill="hold">
                                          <p:stCondLst>
                                            <p:cond delay="249"/>
                                          </p:stCondLst>
                                        </p:cTn>
                                        <p:tgtEl>
                                          <p:spTgt spid="104"/>
                                        </p:tgtEl>
                                        <p:attrNameLst>
                                          <p:attrName>style.visibility</p:attrName>
                                        </p:attrNameLst>
                                      </p:cBhvr>
                                      <p:to>
                                        <p:strVal val="hidden"/>
                                      </p:to>
                                    </p:set>
                                  </p:childTnLst>
                                </p:cTn>
                              </p:par>
                              <p:par>
                                <p:cTn id="111" presetID="10" presetClass="exit" presetSubtype="0" fill="hold" nodeType="withEffect">
                                  <p:stCondLst>
                                    <p:cond delay="0"/>
                                  </p:stCondLst>
                                  <p:childTnLst>
                                    <p:animEffect transition="out" filter="fade">
                                      <p:cBhvr>
                                        <p:cTn id="112" dur="250"/>
                                        <p:tgtEl>
                                          <p:spTgt spid="8"/>
                                        </p:tgtEl>
                                      </p:cBhvr>
                                    </p:animEffect>
                                    <p:set>
                                      <p:cBhvr>
                                        <p:cTn id="113" dur="1" fill="hold">
                                          <p:stCondLst>
                                            <p:cond delay="249"/>
                                          </p:stCondLst>
                                        </p:cTn>
                                        <p:tgtEl>
                                          <p:spTgt spid="8"/>
                                        </p:tgtEl>
                                        <p:attrNameLst>
                                          <p:attrName>style.visibility</p:attrName>
                                        </p:attrNameLst>
                                      </p:cBhvr>
                                      <p:to>
                                        <p:strVal val="hidden"/>
                                      </p:to>
                                    </p:set>
                                  </p:childTnLst>
                                </p:cTn>
                              </p:par>
                              <p:par>
                                <p:cTn id="114" presetID="10" presetClass="exit" presetSubtype="0" fill="hold" nodeType="withEffect">
                                  <p:stCondLst>
                                    <p:cond delay="0"/>
                                  </p:stCondLst>
                                  <p:childTnLst>
                                    <p:animEffect transition="out" filter="fade">
                                      <p:cBhvr>
                                        <p:cTn id="115" dur="250"/>
                                        <p:tgtEl>
                                          <p:spTgt spid="84"/>
                                        </p:tgtEl>
                                      </p:cBhvr>
                                    </p:animEffect>
                                    <p:set>
                                      <p:cBhvr>
                                        <p:cTn id="116" dur="1" fill="hold">
                                          <p:stCondLst>
                                            <p:cond delay="249"/>
                                          </p:stCondLst>
                                        </p:cTn>
                                        <p:tgtEl>
                                          <p:spTgt spid="84"/>
                                        </p:tgtEl>
                                        <p:attrNameLst>
                                          <p:attrName>style.visibility</p:attrName>
                                        </p:attrNameLst>
                                      </p:cBhvr>
                                      <p:to>
                                        <p:strVal val="hidden"/>
                                      </p:to>
                                    </p:set>
                                  </p:childTnLst>
                                </p:cTn>
                              </p:par>
                            </p:childTnLst>
                          </p:cTn>
                        </p:par>
                      </p:childTnLst>
                    </p:cTn>
                  </p:par>
                </p:childTnLst>
              </p:cTn>
              <p:nextCondLst>
                <p:cond evt="onClick" delay="0">
                  <p:tgtEl>
                    <p:spTgt spid="14"/>
                  </p:tgtEl>
                </p:cond>
              </p:nextCondLst>
            </p:seq>
            <p:seq concurrent="1" nextAc="seek">
              <p:cTn id="117" restart="whenNotActive" fill="hold" evtFilter="cancelBubble" nodeType="interactiveSeq">
                <p:stCondLst>
                  <p:cond evt="onClick" delay="0">
                    <p:tgtEl>
                      <p:spTgt spid="18"/>
                    </p:tgtEl>
                  </p:cond>
                </p:stCondLst>
                <p:endSync evt="end" delay="0">
                  <p:rtn val="all"/>
                </p:endSync>
                <p:childTnLst>
                  <p:par>
                    <p:cTn id="118" fill="hold">
                      <p:stCondLst>
                        <p:cond delay="0"/>
                      </p:stCondLst>
                      <p:childTnLst>
                        <p:par>
                          <p:cTn id="119" fill="hold">
                            <p:stCondLst>
                              <p:cond delay="0"/>
                            </p:stCondLst>
                            <p:childTnLst>
                              <p:par>
                                <p:cTn id="120" presetID="10" presetClass="entr" presetSubtype="0" fill="hold" nodeType="clickEffect">
                                  <p:stCondLst>
                                    <p:cond delay="0"/>
                                  </p:stCondLst>
                                  <p:childTnLst>
                                    <p:set>
                                      <p:cBhvr>
                                        <p:cTn id="121" dur="1" fill="hold">
                                          <p:stCondLst>
                                            <p:cond delay="0"/>
                                          </p:stCondLst>
                                        </p:cTn>
                                        <p:tgtEl>
                                          <p:spTgt spid="101"/>
                                        </p:tgtEl>
                                        <p:attrNameLst>
                                          <p:attrName>style.visibility</p:attrName>
                                        </p:attrNameLst>
                                      </p:cBhvr>
                                      <p:to>
                                        <p:strVal val="visible"/>
                                      </p:to>
                                    </p:set>
                                    <p:animEffect transition="in" filter="fade">
                                      <p:cBhvr>
                                        <p:cTn id="122" dur="250"/>
                                        <p:tgtEl>
                                          <p:spTgt spid="101"/>
                                        </p:tgtEl>
                                      </p:cBhvr>
                                    </p:animEffect>
                                  </p:childTnLst>
                                </p:cTn>
                              </p:par>
                            </p:childTnLst>
                          </p:cTn>
                        </p:par>
                      </p:childTnLst>
                    </p:cTn>
                  </p:par>
                  <p:par>
                    <p:cTn id="123" fill="hold">
                      <p:stCondLst>
                        <p:cond delay="indefinite"/>
                      </p:stCondLst>
                      <p:childTnLst>
                        <p:par>
                          <p:cTn id="124" fill="hold">
                            <p:stCondLst>
                              <p:cond delay="0"/>
                            </p:stCondLst>
                            <p:childTnLst>
                              <p:par>
                                <p:cTn id="125" presetID="10" presetClass="exit" presetSubtype="0" fill="hold" nodeType="clickEffect">
                                  <p:stCondLst>
                                    <p:cond delay="0"/>
                                  </p:stCondLst>
                                  <p:childTnLst>
                                    <p:animEffect transition="out" filter="fade">
                                      <p:cBhvr>
                                        <p:cTn id="126" dur="250"/>
                                        <p:tgtEl>
                                          <p:spTgt spid="101"/>
                                        </p:tgtEl>
                                      </p:cBhvr>
                                    </p:animEffect>
                                    <p:set>
                                      <p:cBhvr>
                                        <p:cTn id="127" dur="1" fill="hold">
                                          <p:stCondLst>
                                            <p:cond delay="249"/>
                                          </p:stCondLst>
                                        </p:cTn>
                                        <p:tgtEl>
                                          <p:spTgt spid="101"/>
                                        </p:tgtEl>
                                        <p:attrNameLst>
                                          <p:attrName>style.visibility</p:attrName>
                                        </p:attrNameLst>
                                      </p:cBhvr>
                                      <p:to>
                                        <p:strVal val="hidden"/>
                                      </p:to>
                                    </p:set>
                                  </p:childTnLst>
                                </p:cTn>
                              </p:par>
                            </p:childTnLst>
                          </p:cTn>
                        </p:par>
                      </p:childTnLst>
                    </p:cTn>
                  </p:par>
                </p:childTnLst>
              </p:cTn>
              <p:nextCondLst>
                <p:cond evt="onClick" delay="0">
                  <p:tgtEl>
                    <p:spTgt spid="18"/>
                  </p:tgtEl>
                </p:cond>
              </p:nextCondLst>
            </p:seq>
            <p:seq concurrent="1" nextAc="seek">
              <p:cTn id="128" restart="whenNotActive" fill="hold" evtFilter="cancelBubble" nodeType="interactiveSeq">
                <p:stCondLst>
                  <p:cond evt="onClick" delay="0">
                    <p:tgtEl>
                      <p:spTgt spid="19"/>
                    </p:tgtEl>
                  </p:cond>
                </p:stCondLst>
                <p:endSync evt="end" delay="0">
                  <p:rtn val="all"/>
                </p:endSync>
                <p:childTnLst>
                  <p:par>
                    <p:cTn id="129" fill="hold">
                      <p:stCondLst>
                        <p:cond delay="0"/>
                      </p:stCondLst>
                      <p:childTnLst>
                        <p:par>
                          <p:cTn id="130" fill="hold">
                            <p:stCondLst>
                              <p:cond delay="0"/>
                            </p:stCondLst>
                            <p:childTnLst>
                              <p:par>
                                <p:cTn id="131" presetID="10" presetClass="entr" presetSubtype="0" fill="hold" grpId="0" nodeType="clickEffect">
                                  <p:stCondLst>
                                    <p:cond delay="0"/>
                                  </p:stCondLst>
                                  <p:childTnLst>
                                    <p:set>
                                      <p:cBhvr>
                                        <p:cTn id="132" dur="1" fill="hold">
                                          <p:stCondLst>
                                            <p:cond delay="0"/>
                                          </p:stCondLst>
                                        </p:cTn>
                                        <p:tgtEl>
                                          <p:spTgt spid="116"/>
                                        </p:tgtEl>
                                        <p:attrNameLst>
                                          <p:attrName>style.visibility</p:attrName>
                                        </p:attrNameLst>
                                      </p:cBhvr>
                                      <p:to>
                                        <p:strVal val="visible"/>
                                      </p:to>
                                    </p:set>
                                    <p:animEffect transition="in" filter="fade">
                                      <p:cBhvr>
                                        <p:cTn id="133" dur="250"/>
                                        <p:tgtEl>
                                          <p:spTgt spid="116"/>
                                        </p:tgtEl>
                                      </p:cBhvr>
                                    </p:animEffect>
                                  </p:childTnLst>
                                </p:cTn>
                              </p:par>
                              <p:par>
                                <p:cTn id="134" presetID="10" presetClass="entr" presetSubtype="0" fill="hold" grpId="0" nodeType="withEffect">
                                  <p:stCondLst>
                                    <p:cond delay="0"/>
                                  </p:stCondLst>
                                  <p:childTnLst>
                                    <p:set>
                                      <p:cBhvr>
                                        <p:cTn id="135" dur="1" fill="hold">
                                          <p:stCondLst>
                                            <p:cond delay="0"/>
                                          </p:stCondLst>
                                        </p:cTn>
                                        <p:tgtEl>
                                          <p:spTgt spid="120"/>
                                        </p:tgtEl>
                                        <p:attrNameLst>
                                          <p:attrName>style.visibility</p:attrName>
                                        </p:attrNameLst>
                                      </p:cBhvr>
                                      <p:to>
                                        <p:strVal val="visible"/>
                                      </p:to>
                                    </p:set>
                                    <p:animEffect transition="in" filter="fade">
                                      <p:cBhvr>
                                        <p:cTn id="136" dur="250"/>
                                        <p:tgtEl>
                                          <p:spTgt spid="120"/>
                                        </p:tgtEl>
                                      </p:cBhvr>
                                    </p:animEffect>
                                  </p:childTnLst>
                                </p:cTn>
                              </p:par>
                              <p:par>
                                <p:cTn id="137" presetID="10" presetClass="entr" presetSubtype="0" fill="hold" grpId="0" nodeType="withEffect">
                                  <p:stCondLst>
                                    <p:cond delay="0"/>
                                  </p:stCondLst>
                                  <p:childTnLst>
                                    <p:set>
                                      <p:cBhvr>
                                        <p:cTn id="138" dur="1" fill="hold">
                                          <p:stCondLst>
                                            <p:cond delay="0"/>
                                          </p:stCondLst>
                                        </p:cTn>
                                        <p:tgtEl>
                                          <p:spTgt spid="122"/>
                                        </p:tgtEl>
                                        <p:attrNameLst>
                                          <p:attrName>style.visibility</p:attrName>
                                        </p:attrNameLst>
                                      </p:cBhvr>
                                      <p:to>
                                        <p:strVal val="visible"/>
                                      </p:to>
                                    </p:set>
                                    <p:animEffect transition="in" filter="fade">
                                      <p:cBhvr>
                                        <p:cTn id="139" dur="250"/>
                                        <p:tgtEl>
                                          <p:spTgt spid="122"/>
                                        </p:tgtEl>
                                      </p:cBhvr>
                                    </p:animEffect>
                                  </p:childTnLst>
                                </p:cTn>
                              </p:par>
                              <p:par>
                                <p:cTn id="140" presetID="10" presetClass="entr" presetSubtype="0" fill="hold" grpId="0" nodeType="withEffect">
                                  <p:stCondLst>
                                    <p:cond delay="0"/>
                                  </p:stCondLst>
                                  <p:childTnLst>
                                    <p:set>
                                      <p:cBhvr>
                                        <p:cTn id="141" dur="1" fill="hold">
                                          <p:stCondLst>
                                            <p:cond delay="0"/>
                                          </p:stCondLst>
                                        </p:cTn>
                                        <p:tgtEl>
                                          <p:spTgt spid="117"/>
                                        </p:tgtEl>
                                        <p:attrNameLst>
                                          <p:attrName>style.visibility</p:attrName>
                                        </p:attrNameLst>
                                      </p:cBhvr>
                                      <p:to>
                                        <p:strVal val="visible"/>
                                      </p:to>
                                    </p:set>
                                    <p:animEffect transition="in" filter="fade">
                                      <p:cBhvr>
                                        <p:cTn id="142" dur="250"/>
                                        <p:tgtEl>
                                          <p:spTgt spid="117"/>
                                        </p:tgtEl>
                                      </p:cBhvr>
                                    </p:animEffect>
                                  </p:childTnLst>
                                </p:cTn>
                              </p:par>
                              <p:par>
                                <p:cTn id="143" presetID="10" presetClass="entr" presetSubtype="0" fill="hold" grpId="0" nodeType="withEffect">
                                  <p:stCondLst>
                                    <p:cond delay="0"/>
                                  </p:stCondLst>
                                  <p:childTnLst>
                                    <p:set>
                                      <p:cBhvr>
                                        <p:cTn id="144" dur="1" fill="hold">
                                          <p:stCondLst>
                                            <p:cond delay="0"/>
                                          </p:stCondLst>
                                        </p:cTn>
                                        <p:tgtEl>
                                          <p:spTgt spid="118"/>
                                        </p:tgtEl>
                                        <p:attrNameLst>
                                          <p:attrName>style.visibility</p:attrName>
                                        </p:attrNameLst>
                                      </p:cBhvr>
                                      <p:to>
                                        <p:strVal val="visible"/>
                                      </p:to>
                                    </p:set>
                                    <p:animEffect transition="in" filter="fade">
                                      <p:cBhvr>
                                        <p:cTn id="145" dur="250"/>
                                        <p:tgtEl>
                                          <p:spTgt spid="118"/>
                                        </p:tgtEl>
                                      </p:cBhvr>
                                    </p:animEffect>
                                  </p:childTnLst>
                                </p:cTn>
                              </p:par>
                              <p:par>
                                <p:cTn id="146" presetID="10" presetClass="entr" presetSubtype="0" fill="hold" grpId="0" nodeType="withEffect">
                                  <p:stCondLst>
                                    <p:cond delay="0"/>
                                  </p:stCondLst>
                                  <p:childTnLst>
                                    <p:set>
                                      <p:cBhvr>
                                        <p:cTn id="147" dur="1" fill="hold">
                                          <p:stCondLst>
                                            <p:cond delay="0"/>
                                          </p:stCondLst>
                                        </p:cTn>
                                        <p:tgtEl>
                                          <p:spTgt spid="119"/>
                                        </p:tgtEl>
                                        <p:attrNameLst>
                                          <p:attrName>style.visibility</p:attrName>
                                        </p:attrNameLst>
                                      </p:cBhvr>
                                      <p:to>
                                        <p:strVal val="visible"/>
                                      </p:to>
                                    </p:set>
                                    <p:animEffect transition="in" filter="fade">
                                      <p:cBhvr>
                                        <p:cTn id="148" dur="250"/>
                                        <p:tgtEl>
                                          <p:spTgt spid="119"/>
                                        </p:tgtEl>
                                      </p:cBhvr>
                                    </p:animEffect>
                                  </p:childTnLst>
                                </p:cTn>
                              </p:par>
                              <p:par>
                                <p:cTn id="149" presetID="10" presetClass="entr" presetSubtype="0" fill="hold" nodeType="withEffect">
                                  <p:stCondLst>
                                    <p:cond delay="0"/>
                                  </p:stCondLst>
                                  <p:childTnLst>
                                    <p:set>
                                      <p:cBhvr>
                                        <p:cTn id="150" dur="1" fill="hold">
                                          <p:stCondLst>
                                            <p:cond delay="0"/>
                                          </p:stCondLst>
                                        </p:cTn>
                                        <p:tgtEl>
                                          <p:spTgt spid="114"/>
                                        </p:tgtEl>
                                        <p:attrNameLst>
                                          <p:attrName>style.visibility</p:attrName>
                                        </p:attrNameLst>
                                      </p:cBhvr>
                                      <p:to>
                                        <p:strVal val="visible"/>
                                      </p:to>
                                    </p:set>
                                    <p:animEffect transition="in" filter="fade">
                                      <p:cBhvr>
                                        <p:cTn id="151" dur="250"/>
                                        <p:tgtEl>
                                          <p:spTgt spid="114"/>
                                        </p:tgtEl>
                                      </p:cBhvr>
                                    </p:animEffect>
                                  </p:childTnLst>
                                </p:cTn>
                              </p:par>
                            </p:childTnLst>
                          </p:cTn>
                        </p:par>
                      </p:childTnLst>
                    </p:cTn>
                  </p:par>
                  <p:par>
                    <p:cTn id="152" fill="hold">
                      <p:stCondLst>
                        <p:cond delay="indefinite"/>
                      </p:stCondLst>
                      <p:childTnLst>
                        <p:par>
                          <p:cTn id="153" fill="hold">
                            <p:stCondLst>
                              <p:cond delay="0"/>
                            </p:stCondLst>
                            <p:childTnLst>
                              <p:par>
                                <p:cTn id="154" presetID="10" presetClass="exit" presetSubtype="0" fill="hold" grpId="1" nodeType="clickEffect">
                                  <p:stCondLst>
                                    <p:cond delay="0"/>
                                  </p:stCondLst>
                                  <p:childTnLst>
                                    <p:animEffect transition="out" filter="fade">
                                      <p:cBhvr>
                                        <p:cTn id="155" dur="250"/>
                                        <p:tgtEl>
                                          <p:spTgt spid="116"/>
                                        </p:tgtEl>
                                      </p:cBhvr>
                                    </p:animEffect>
                                    <p:set>
                                      <p:cBhvr>
                                        <p:cTn id="156" dur="1" fill="hold">
                                          <p:stCondLst>
                                            <p:cond delay="249"/>
                                          </p:stCondLst>
                                        </p:cTn>
                                        <p:tgtEl>
                                          <p:spTgt spid="116"/>
                                        </p:tgtEl>
                                        <p:attrNameLst>
                                          <p:attrName>style.visibility</p:attrName>
                                        </p:attrNameLst>
                                      </p:cBhvr>
                                      <p:to>
                                        <p:strVal val="hidden"/>
                                      </p:to>
                                    </p:set>
                                  </p:childTnLst>
                                </p:cTn>
                              </p:par>
                              <p:par>
                                <p:cTn id="157" presetID="10" presetClass="exit" presetSubtype="0" fill="hold" grpId="1" nodeType="withEffect">
                                  <p:stCondLst>
                                    <p:cond delay="0"/>
                                  </p:stCondLst>
                                  <p:childTnLst>
                                    <p:animEffect transition="out" filter="fade">
                                      <p:cBhvr>
                                        <p:cTn id="158" dur="250"/>
                                        <p:tgtEl>
                                          <p:spTgt spid="120"/>
                                        </p:tgtEl>
                                      </p:cBhvr>
                                    </p:animEffect>
                                    <p:set>
                                      <p:cBhvr>
                                        <p:cTn id="159" dur="1" fill="hold">
                                          <p:stCondLst>
                                            <p:cond delay="249"/>
                                          </p:stCondLst>
                                        </p:cTn>
                                        <p:tgtEl>
                                          <p:spTgt spid="120"/>
                                        </p:tgtEl>
                                        <p:attrNameLst>
                                          <p:attrName>style.visibility</p:attrName>
                                        </p:attrNameLst>
                                      </p:cBhvr>
                                      <p:to>
                                        <p:strVal val="hidden"/>
                                      </p:to>
                                    </p:set>
                                  </p:childTnLst>
                                </p:cTn>
                              </p:par>
                              <p:par>
                                <p:cTn id="160" presetID="10" presetClass="exit" presetSubtype="0" fill="hold" grpId="1" nodeType="withEffect">
                                  <p:stCondLst>
                                    <p:cond delay="0"/>
                                  </p:stCondLst>
                                  <p:childTnLst>
                                    <p:animEffect transition="out" filter="fade">
                                      <p:cBhvr>
                                        <p:cTn id="161" dur="250"/>
                                        <p:tgtEl>
                                          <p:spTgt spid="122"/>
                                        </p:tgtEl>
                                      </p:cBhvr>
                                    </p:animEffect>
                                    <p:set>
                                      <p:cBhvr>
                                        <p:cTn id="162" dur="1" fill="hold">
                                          <p:stCondLst>
                                            <p:cond delay="249"/>
                                          </p:stCondLst>
                                        </p:cTn>
                                        <p:tgtEl>
                                          <p:spTgt spid="122"/>
                                        </p:tgtEl>
                                        <p:attrNameLst>
                                          <p:attrName>style.visibility</p:attrName>
                                        </p:attrNameLst>
                                      </p:cBhvr>
                                      <p:to>
                                        <p:strVal val="hidden"/>
                                      </p:to>
                                    </p:set>
                                  </p:childTnLst>
                                </p:cTn>
                              </p:par>
                              <p:par>
                                <p:cTn id="163" presetID="10" presetClass="exit" presetSubtype="0" fill="hold" grpId="1" nodeType="withEffect">
                                  <p:stCondLst>
                                    <p:cond delay="0"/>
                                  </p:stCondLst>
                                  <p:childTnLst>
                                    <p:animEffect transition="out" filter="fade">
                                      <p:cBhvr>
                                        <p:cTn id="164" dur="250"/>
                                        <p:tgtEl>
                                          <p:spTgt spid="117"/>
                                        </p:tgtEl>
                                      </p:cBhvr>
                                    </p:animEffect>
                                    <p:set>
                                      <p:cBhvr>
                                        <p:cTn id="165" dur="1" fill="hold">
                                          <p:stCondLst>
                                            <p:cond delay="249"/>
                                          </p:stCondLst>
                                        </p:cTn>
                                        <p:tgtEl>
                                          <p:spTgt spid="117"/>
                                        </p:tgtEl>
                                        <p:attrNameLst>
                                          <p:attrName>style.visibility</p:attrName>
                                        </p:attrNameLst>
                                      </p:cBhvr>
                                      <p:to>
                                        <p:strVal val="hidden"/>
                                      </p:to>
                                    </p:set>
                                  </p:childTnLst>
                                </p:cTn>
                              </p:par>
                              <p:par>
                                <p:cTn id="166" presetID="10" presetClass="exit" presetSubtype="0" fill="hold" grpId="1" nodeType="withEffect">
                                  <p:stCondLst>
                                    <p:cond delay="0"/>
                                  </p:stCondLst>
                                  <p:childTnLst>
                                    <p:animEffect transition="out" filter="fade">
                                      <p:cBhvr>
                                        <p:cTn id="167" dur="250"/>
                                        <p:tgtEl>
                                          <p:spTgt spid="118"/>
                                        </p:tgtEl>
                                      </p:cBhvr>
                                    </p:animEffect>
                                    <p:set>
                                      <p:cBhvr>
                                        <p:cTn id="168" dur="1" fill="hold">
                                          <p:stCondLst>
                                            <p:cond delay="249"/>
                                          </p:stCondLst>
                                        </p:cTn>
                                        <p:tgtEl>
                                          <p:spTgt spid="118"/>
                                        </p:tgtEl>
                                        <p:attrNameLst>
                                          <p:attrName>style.visibility</p:attrName>
                                        </p:attrNameLst>
                                      </p:cBhvr>
                                      <p:to>
                                        <p:strVal val="hidden"/>
                                      </p:to>
                                    </p:set>
                                  </p:childTnLst>
                                </p:cTn>
                              </p:par>
                              <p:par>
                                <p:cTn id="169" presetID="10" presetClass="exit" presetSubtype="0" fill="hold" grpId="1" nodeType="withEffect">
                                  <p:stCondLst>
                                    <p:cond delay="0"/>
                                  </p:stCondLst>
                                  <p:childTnLst>
                                    <p:animEffect transition="out" filter="fade">
                                      <p:cBhvr>
                                        <p:cTn id="170" dur="250"/>
                                        <p:tgtEl>
                                          <p:spTgt spid="119"/>
                                        </p:tgtEl>
                                      </p:cBhvr>
                                    </p:animEffect>
                                    <p:set>
                                      <p:cBhvr>
                                        <p:cTn id="171" dur="1" fill="hold">
                                          <p:stCondLst>
                                            <p:cond delay="249"/>
                                          </p:stCondLst>
                                        </p:cTn>
                                        <p:tgtEl>
                                          <p:spTgt spid="119"/>
                                        </p:tgtEl>
                                        <p:attrNameLst>
                                          <p:attrName>style.visibility</p:attrName>
                                        </p:attrNameLst>
                                      </p:cBhvr>
                                      <p:to>
                                        <p:strVal val="hidden"/>
                                      </p:to>
                                    </p:set>
                                  </p:childTnLst>
                                </p:cTn>
                              </p:par>
                              <p:par>
                                <p:cTn id="172" presetID="10" presetClass="exit" presetSubtype="0" fill="hold" nodeType="withEffect">
                                  <p:stCondLst>
                                    <p:cond delay="0"/>
                                  </p:stCondLst>
                                  <p:childTnLst>
                                    <p:animEffect transition="out" filter="fade">
                                      <p:cBhvr>
                                        <p:cTn id="173" dur="250"/>
                                        <p:tgtEl>
                                          <p:spTgt spid="114"/>
                                        </p:tgtEl>
                                      </p:cBhvr>
                                    </p:animEffect>
                                    <p:set>
                                      <p:cBhvr>
                                        <p:cTn id="174" dur="1" fill="hold">
                                          <p:stCondLst>
                                            <p:cond delay="249"/>
                                          </p:stCondLst>
                                        </p:cTn>
                                        <p:tgtEl>
                                          <p:spTgt spid="114"/>
                                        </p:tgtEl>
                                        <p:attrNameLst>
                                          <p:attrName>style.visibility</p:attrName>
                                        </p:attrNameLst>
                                      </p:cBhvr>
                                      <p:to>
                                        <p:strVal val="hidden"/>
                                      </p:to>
                                    </p:set>
                                  </p:childTnLst>
                                </p:cTn>
                              </p:par>
                            </p:childTnLst>
                          </p:cTn>
                        </p:par>
                      </p:childTnLst>
                    </p:cTn>
                  </p:par>
                </p:childTnLst>
              </p:cTn>
              <p:nextCondLst>
                <p:cond evt="onClick" delay="0">
                  <p:tgtEl>
                    <p:spTgt spid="19"/>
                  </p:tgtEl>
                </p:cond>
              </p:nextCondLst>
            </p:seq>
            <p:seq concurrent="1" nextAc="seek">
              <p:cTn id="175" restart="whenNotActive" fill="hold" evtFilter="cancelBubble" nodeType="interactiveSeq">
                <p:stCondLst>
                  <p:cond evt="onClick" delay="0">
                    <p:tgtEl>
                      <p:spTgt spid="122"/>
                    </p:tgtEl>
                  </p:cond>
                </p:stCondLst>
                <p:endSync evt="end" delay="0">
                  <p:rtn val="all"/>
                </p:endSync>
                <p:childTnLst>
                  <p:par>
                    <p:cTn id="176" fill="hold">
                      <p:stCondLst>
                        <p:cond delay="0"/>
                      </p:stCondLst>
                      <p:childTnLst>
                        <p:par>
                          <p:cTn id="177" fill="hold">
                            <p:stCondLst>
                              <p:cond delay="0"/>
                            </p:stCondLst>
                            <p:childTnLst>
                              <p:par>
                                <p:cTn id="178" presetID="10" presetClass="entr" presetSubtype="0" fill="hold" nodeType="clickEffect">
                                  <p:stCondLst>
                                    <p:cond delay="0"/>
                                  </p:stCondLst>
                                  <p:childTnLst>
                                    <p:set>
                                      <p:cBhvr>
                                        <p:cTn id="179" dur="1" fill="hold">
                                          <p:stCondLst>
                                            <p:cond delay="0"/>
                                          </p:stCondLst>
                                        </p:cTn>
                                        <p:tgtEl>
                                          <p:spTgt spid="143"/>
                                        </p:tgtEl>
                                        <p:attrNameLst>
                                          <p:attrName>style.visibility</p:attrName>
                                        </p:attrNameLst>
                                      </p:cBhvr>
                                      <p:to>
                                        <p:strVal val="visible"/>
                                      </p:to>
                                    </p:set>
                                    <p:animEffect transition="in" filter="fade">
                                      <p:cBhvr>
                                        <p:cTn id="180" dur="250"/>
                                        <p:tgtEl>
                                          <p:spTgt spid="143"/>
                                        </p:tgtEl>
                                      </p:cBhvr>
                                    </p:animEffect>
                                  </p:childTnLst>
                                </p:cTn>
                              </p:par>
                            </p:childTnLst>
                          </p:cTn>
                        </p:par>
                      </p:childTnLst>
                    </p:cTn>
                  </p:par>
                  <p:par>
                    <p:cTn id="181" fill="hold">
                      <p:stCondLst>
                        <p:cond delay="indefinite"/>
                      </p:stCondLst>
                      <p:childTnLst>
                        <p:par>
                          <p:cTn id="182" fill="hold">
                            <p:stCondLst>
                              <p:cond delay="0"/>
                            </p:stCondLst>
                            <p:childTnLst>
                              <p:par>
                                <p:cTn id="183" presetID="10" presetClass="exit" presetSubtype="0" fill="hold" nodeType="clickEffect">
                                  <p:stCondLst>
                                    <p:cond delay="0"/>
                                  </p:stCondLst>
                                  <p:childTnLst>
                                    <p:animEffect transition="out" filter="fade">
                                      <p:cBhvr>
                                        <p:cTn id="184" dur="250"/>
                                        <p:tgtEl>
                                          <p:spTgt spid="143"/>
                                        </p:tgtEl>
                                      </p:cBhvr>
                                    </p:animEffect>
                                    <p:set>
                                      <p:cBhvr>
                                        <p:cTn id="185" dur="1" fill="hold">
                                          <p:stCondLst>
                                            <p:cond delay="249"/>
                                          </p:stCondLst>
                                        </p:cTn>
                                        <p:tgtEl>
                                          <p:spTgt spid="143"/>
                                        </p:tgtEl>
                                        <p:attrNameLst>
                                          <p:attrName>style.visibility</p:attrName>
                                        </p:attrNameLst>
                                      </p:cBhvr>
                                      <p:to>
                                        <p:strVal val="hidden"/>
                                      </p:to>
                                    </p:set>
                                  </p:childTnLst>
                                </p:cTn>
                              </p:par>
                            </p:childTnLst>
                          </p:cTn>
                        </p:par>
                      </p:childTnLst>
                    </p:cTn>
                  </p:par>
                </p:childTnLst>
              </p:cTn>
              <p:nextCondLst>
                <p:cond evt="onClick" delay="0">
                  <p:tgtEl>
                    <p:spTgt spid="122"/>
                  </p:tgtEl>
                </p:cond>
              </p:nextCondLst>
            </p:seq>
            <p:seq concurrent="1" nextAc="seek">
              <p:cTn id="186" restart="whenNotActive" fill="hold" evtFilter="cancelBubble" nodeType="interactiveSeq">
                <p:stCondLst>
                  <p:cond evt="onClick" delay="0">
                    <p:tgtEl>
                      <p:spTgt spid="119"/>
                    </p:tgtEl>
                  </p:cond>
                </p:stCondLst>
                <p:endSync evt="end" delay="0">
                  <p:rtn val="all"/>
                </p:endSync>
                <p:childTnLst>
                  <p:par>
                    <p:cTn id="187" fill="hold">
                      <p:stCondLst>
                        <p:cond delay="0"/>
                      </p:stCondLst>
                      <p:childTnLst>
                        <p:par>
                          <p:cTn id="188" fill="hold">
                            <p:stCondLst>
                              <p:cond delay="0"/>
                            </p:stCondLst>
                            <p:childTnLst>
                              <p:par>
                                <p:cTn id="189" presetID="10" presetClass="entr" presetSubtype="0" fill="hold" nodeType="clickEffect">
                                  <p:stCondLst>
                                    <p:cond delay="0"/>
                                  </p:stCondLst>
                                  <p:childTnLst>
                                    <p:set>
                                      <p:cBhvr>
                                        <p:cTn id="190" dur="1" fill="hold">
                                          <p:stCondLst>
                                            <p:cond delay="0"/>
                                          </p:stCondLst>
                                        </p:cTn>
                                        <p:tgtEl>
                                          <p:spTgt spid="131"/>
                                        </p:tgtEl>
                                        <p:attrNameLst>
                                          <p:attrName>style.visibility</p:attrName>
                                        </p:attrNameLst>
                                      </p:cBhvr>
                                      <p:to>
                                        <p:strVal val="visible"/>
                                      </p:to>
                                    </p:set>
                                    <p:animEffect transition="in" filter="fade">
                                      <p:cBhvr>
                                        <p:cTn id="191" dur="250"/>
                                        <p:tgtEl>
                                          <p:spTgt spid="131"/>
                                        </p:tgtEl>
                                      </p:cBhvr>
                                    </p:animEffect>
                                  </p:childTnLst>
                                </p:cTn>
                              </p:par>
                            </p:childTnLst>
                          </p:cTn>
                        </p:par>
                      </p:childTnLst>
                    </p:cTn>
                  </p:par>
                  <p:par>
                    <p:cTn id="192" fill="hold">
                      <p:stCondLst>
                        <p:cond delay="indefinite"/>
                      </p:stCondLst>
                      <p:childTnLst>
                        <p:par>
                          <p:cTn id="193" fill="hold">
                            <p:stCondLst>
                              <p:cond delay="0"/>
                            </p:stCondLst>
                            <p:childTnLst>
                              <p:par>
                                <p:cTn id="194" presetID="10" presetClass="exit" presetSubtype="0" fill="hold" nodeType="clickEffect">
                                  <p:stCondLst>
                                    <p:cond delay="0"/>
                                  </p:stCondLst>
                                  <p:childTnLst>
                                    <p:animEffect transition="out" filter="fade">
                                      <p:cBhvr>
                                        <p:cTn id="195" dur="250"/>
                                        <p:tgtEl>
                                          <p:spTgt spid="131"/>
                                        </p:tgtEl>
                                      </p:cBhvr>
                                    </p:animEffect>
                                    <p:set>
                                      <p:cBhvr>
                                        <p:cTn id="196" dur="1" fill="hold">
                                          <p:stCondLst>
                                            <p:cond delay="249"/>
                                          </p:stCondLst>
                                        </p:cTn>
                                        <p:tgtEl>
                                          <p:spTgt spid="131"/>
                                        </p:tgtEl>
                                        <p:attrNameLst>
                                          <p:attrName>style.visibility</p:attrName>
                                        </p:attrNameLst>
                                      </p:cBhvr>
                                      <p:to>
                                        <p:strVal val="hidden"/>
                                      </p:to>
                                    </p:set>
                                  </p:childTnLst>
                                </p:cTn>
                              </p:par>
                            </p:childTnLst>
                          </p:cTn>
                        </p:par>
                      </p:childTnLst>
                    </p:cTn>
                  </p:par>
                </p:childTnLst>
              </p:cTn>
              <p:nextCondLst>
                <p:cond evt="onClick" delay="0">
                  <p:tgtEl>
                    <p:spTgt spid="119"/>
                  </p:tgtEl>
                </p:cond>
              </p:nextCondLst>
            </p:seq>
            <p:seq concurrent="1" nextAc="seek">
              <p:cTn id="197" restart="whenNotActive" fill="hold" evtFilter="cancelBubble" nodeType="interactiveSeq">
                <p:stCondLst>
                  <p:cond evt="onClick" delay="0">
                    <p:tgtEl>
                      <p:spTgt spid="20"/>
                    </p:tgtEl>
                  </p:cond>
                </p:stCondLst>
                <p:endSync evt="end" delay="0">
                  <p:rtn val="all"/>
                </p:endSync>
                <p:childTnLst>
                  <p:par>
                    <p:cTn id="198" fill="hold">
                      <p:stCondLst>
                        <p:cond delay="0"/>
                      </p:stCondLst>
                      <p:childTnLst>
                        <p:par>
                          <p:cTn id="199" fill="hold">
                            <p:stCondLst>
                              <p:cond delay="0"/>
                            </p:stCondLst>
                            <p:childTnLst>
                              <p:par>
                                <p:cTn id="200" presetID="1" presetClass="entr" presetSubtype="0" fill="hold" nodeType="clickEffect">
                                  <p:stCondLst>
                                    <p:cond delay="0"/>
                                  </p:stCondLst>
                                  <p:childTnLst>
                                    <p:set>
                                      <p:cBhvr>
                                        <p:cTn id="201" dur="1" fill="hold">
                                          <p:stCondLst>
                                            <p:cond delay="0"/>
                                          </p:stCondLst>
                                        </p:cTn>
                                        <p:tgtEl>
                                          <p:spTgt spid="161"/>
                                        </p:tgtEl>
                                        <p:attrNameLst>
                                          <p:attrName>style.visibility</p:attrName>
                                        </p:attrNameLst>
                                      </p:cBhvr>
                                      <p:to>
                                        <p:strVal val="visible"/>
                                      </p:to>
                                    </p:set>
                                  </p:childTnLst>
                                </p:cTn>
                              </p:par>
                            </p:childTnLst>
                          </p:cTn>
                        </p:par>
                      </p:childTnLst>
                    </p:cTn>
                  </p:par>
                  <p:par>
                    <p:cTn id="202" fill="hold">
                      <p:stCondLst>
                        <p:cond delay="indefinite"/>
                      </p:stCondLst>
                      <p:childTnLst>
                        <p:par>
                          <p:cTn id="203" fill="hold">
                            <p:stCondLst>
                              <p:cond delay="0"/>
                            </p:stCondLst>
                            <p:childTnLst>
                              <p:par>
                                <p:cTn id="204" presetID="10" presetClass="exit" presetSubtype="0" fill="hold" nodeType="clickEffect">
                                  <p:stCondLst>
                                    <p:cond delay="0"/>
                                  </p:stCondLst>
                                  <p:childTnLst>
                                    <p:animEffect transition="out" filter="fade">
                                      <p:cBhvr>
                                        <p:cTn id="205" dur="250"/>
                                        <p:tgtEl>
                                          <p:spTgt spid="161"/>
                                        </p:tgtEl>
                                      </p:cBhvr>
                                    </p:animEffect>
                                    <p:set>
                                      <p:cBhvr>
                                        <p:cTn id="206" dur="1" fill="hold">
                                          <p:stCondLst>
                                            <p:cond delay="249"/>
                                          </p:stCondLst>
                                        </p:cTn>
                                        <p:tgtEl>
                                          <p:spTgt spid="161"/>
                                        </p:tgtEl>
                                        <p:attrNameLst>
                                          <p:attrName>style.visibility</p:attrName>
                                        </p:attrNameLst>
                                      </p:cBhvr>
                                      <p:to>
                                        <p:strVal val="hidden"/>
                                      </p:to>
                                    </p:set>
                                  </p:childTnLst>
                                </p:cTn>
                              </p:par>
                            </p:childTnLst>
                          </p:cTn>
                        </p:par>
                      </p:childTnLst>
                    </p:cTn>
                  </p:par>
                </p:childTnLst>
              </p:cTn>
              <p:nextCondLst>
                <p:cond evt="onClick" delay="0">
                  <p:tgtEl>
                    <p:spTgt spid="20"/>
                  </p:tgtEl>
                </p:cond>
              </p:nextCondLst>
            </p:seq>
            <p:seq concurrent="1" nextAc="seek">
              <p:cTn id="207" restart="whenNotActive" fill="hold" evtFilter="cancelBubble" nodeType="interactiveSeq">
                <p:stCondLst>
                  <p:cond evt="onClick" delay="0">
                    <p:tgtEl>
                      <p:spTgt spid="21"/>
                    </p:tgtEl>
                  </p:cond>
                </p:stCondLst>
                <p:endSync evt="end" delay="0">
                  <p:rtn val="all"/>
                </p:endSync>
                <p:childTnLst>
                  <p:par>
                    <p:cTn id="208" fill="hold">
                      <p:stCondLst>
                        <p:cond delay="0"/>
                      </p:stCondLst>
                      <p:childTnLst>
                        <p:par>
                          <p:cTn id="209" fill="hold">
                            <p:stCondLst>
                              <p:cond delay="0"/>
                            </p:stCondLst>
                            <p:childTnLst>
                              <p:par>
                                <p:cTn id="210" presetID="10" presetClass="entr" presetSubtype="0" fill="hold" nodeType="clickEffect">
                                  <p:stCondLst>
                                    <p:cond delay="0"/>
                                  </p:stCondLst>
                                  <p:childTnLst>
                                    <p:set>
                                      <p:cBhvr>
                                        <p:cTn id="211" dur="1" fill="hold">
                                          <p:stCondLst>
                                            <p:cond delay="0"/>
                                          </p:stCondLst>
                                        </p:cTn>
                                        <p:tgtEl>
                                          <p:spTgt spid="166"/>
                                        </p:tgtEl>
                                        <p:attrNameLst>
                                          <p:attrName>style.visibility</p:attrName>
                                        </p:attrNameLst>
                                      </p:cBhvr>
                                      <p:to>
                                        <p:strVal val="visible"/>
                                      </p:to>
                                    </p:set>
                                    <p:animEffect transition="in" filter="fade">
                                      <p:cBhvr>
                                        <p:cTn id="212" dur="250"/>
                                        <p:tgtEl>
                                          <p:spTgt spid="166"/>
                                        </p:tgtEl>
                                      </p:cBhvr>
                                    </p:animEffect>
                                  </p:childTnLst>
                                </p:cTn>
                              </p:par>
                            </p:childTnLst>
                          </p:cTn>
                        </p:par>
                      </p:childTnLst>
                    </p:cTn>
                  </p:par>
                  <p:par>
                    <p:cTn id="213" fill="hold">
                      <p:stCondLst>
                        <p:cond delay="indefinite"/>
                      </p:stCondLst>
                      <p:childTnLst>
                        <p:par>
                          <p:cTn id="214" fill="hold">
                            <p:stCondLst>
                              <p:cond delay="0"/>
                            </p:stCondLst>
                            <p:childTnLst>
                              <p:par>
                                <p:cTn id="215" presetID="10" presetClass="exit" presetSubtype="0" fill="hold" nodeType="clickEffect">
                                  <p:stCondLst>
                                    <p:cond delay="0"/>
                                  </p:stCondLst>
                                  <p:childTnLst>
                                    <p:animEffect transition="out" filter="fade">
                                      <p:cBhvr>
                                        <p:cTn id="216" dur="250"/>
                                        <p:tgtEl>
                                          <p:spTgt spid="166"/>
                                        </p:tgtEl>
                                      </p:cBhvr>
                                    </p:animEffect>
                                    <p:set>
                                      <p:cBhvr>
                                        <p:cTn id="217" dur="1" fill="hold">
                                          <p:stCondLst>
                                            <p:cond delay="249"/>
                                          </p:stCondLst>
                                        </p:cTn>
                                        <p:tgtEl>
                                          <p:spTgt spid="166"/>
                                        </p:tgtEl>
                                        <p:attrNameLst>
                                          <p:attrName>style.visibility</p:attrName>
                                        </p:attrNameLst>
                                      </p:cBhvr>
                                      <p:to>
                                        <p:strVal val="hidden"/>
                                      </p:to>
                                    </p:set>
                                  </p:childTnLst>
                                </p:cTn>
                              </p:par>
                            </p:childTnLst>
                          </p:cTn>
                        </p:par>
                      </p:childTnLst>
                    </p:cTn>
                  </p:par>
                </p:childTnLst>
              </p:cTn>
              <p:nextCondLst>
                <p:cond evt="onClick" delay="0">
                  <p:tgtEl>
                    <p:spTgt spid="21"/>
                  </p:tgtEl>
                </p:cond>
              </p:nextCondLst>
            </p:seq>
            <p:seq concurrent="1" nextAc="seek">
              <p:cTn id="218" restart="whenNotActive" fill="hold" evtFilter="cancelBubble" nodeType="interactiveSeq">
                <p:stCondLst>
                  <p:cond evt="onClick" delay="0">
                    <p:tgtEl>
                      <p:spTgt spid="124"/>
                    </p:tgtEl>
                  </p:cond>
                </p:stCondLst>
                <p:endSync evt="end" delay="0">
                  <p:rtn val="all"/>
                </p:endSync>
                <p:childTnLst>
                  <p:par>
                    <p:cTn id="219" fill="hold">
                      <p:stCondLst>
                        <p:cond delay="0"/>
                      </p:stCondLst>
                      <p:childTnLst>
                        <p:par>
                          <p:cTn id="220" fill="hold">
                            <p:stCondLst>
                              <p:cond delay="0"/>
                            </p:stCondLst>
                            <p:childTnLst>
                              <p:par>
                                <p:cTn id="221" presetID="10" presetClass="entr" presetSubtype="0" fill="hold" nodeType="clickEffect">
                                  <p:stCondLst>
                                    <p:cond delay="0"/>
                                  </p:stCondLst>
                                  <p:childTnLst>
                                    <p:set>
                                      <p:cBhvr>
                                        <p:cTn id="222" dur="1" fill="hold">
                                          <p:stCondLst>
                                            <p:cond delay="0"/>
                                          </p:stCondLst>
                                        </p:cTn>
                                        <p:tgtEl>
                                          <p:spTgt spid="31"/>
                                        </p:tgtEl>
                                        <p:attrNameLst>
                                          <p:attrName>style.visibility</p:attrName>
                                        </p:attrNameLst>
                                      </p:cBhvr>
                                      <p:to>
                                        <p:strVal val="visible"/>
                                      </p:to>
                                    </p:set>
                                    <p:animEffect transition="in" filter="fade">
                                      <p:cBhvr>
                                        <p:cTn id="223" dur="500"/>
                                        <p:tgtEl>
                                          <p:spTgt spid="31"/>
                                        </p:tgtEl>
                                      </p:cBhvr>
                                    </p:animEffect>
                                  </p:childTnLst>
                                </p:cTn>
                              </p:par>
                              <p:par>
                                <p:cTn id="224" presetID="10" presetClass="entr" presetSubtype="0" fill="hold" nodeType="withEffect">
                                  <p:stCondLst>
                                    <p:cond delay="0"/>
                                  </p:stCondLst>
                                  <p:childTnLst>
                                    <p:set>
                                      <p:cBhvr>
                                        <p:cTn id="225" dur="1" fill="hold">
                                          <p:stCondLst>
                                            <p:cond delay="0"/>
                                          </p:stCondLst>
                                        </p:cTn>
                                        <p:tgtEl>
                                          <p:spTgt spid="127"/>
                                        </p:tgtEl>
                                        <p:attrNameLst>
                                          <p:attrName>style.visibility</p:attrName>
                                        </p:attrNameLst>
                                      </p:cBhvr>
                                      <p:to>
                                        <p:strVal val="visible"/>
                                      </p:to>
                                    </p:set>
                                    <p:animEffect transition="in" filter="fade">
                                      <p:cBhvr>
                                        <p:cTn id="226" dur="500"/>
                                        <p:tgtEl>
                                          <p:spTgt spid="127"/>
                                        </p:tgtEl>
                                      </p:cBhvr>
                                    </p:animEffect>
                                  </p:childTnLst>
                                </p:cTn>
                              </p:par>
                              <p:par>
                                <p:cTn id="227" presetID="10" presetClass="entr" presetSubtype="0" fill="hold" nodeType="withEffect">
                                  <p:stCondLst>
                                    <p:cond delay="0"/>
                                  </p:stCondLst>
                                  <p:childTnLst>
                                    <p:set>
                                      <p:cBhvr>
                                        <p:cTn id="228" dur="1" fill="hold">
                                          <p:stCondLst>
                                            <p:cond delay="0"/>
                                          </p:stCondLst>
                                        </p:cTn>
                                        <p:tgtEl>
                                          <p:spTgt spid="126"/>
                                        </p:tgtEl>
                                        <p:attrNameLst>
                                          <p:attrName>style.visibility</p:attrName>
                                        </p:attrNameLst>
                                      </p:cBhvr>
                                      <p:to>
                                        <p:strVal val="visible"/>
                                      </p:to>
                                    </p:set>
                                    <p:animEffect transition="in" filter="fade">
                                      <p:cBhvr>
                                        <p:cTn id="229" dur="500"/>
                                        <p:tgtEl>
                                          <p:spTgt spid="126"/>
                                        </p:tgtEl>
                                      </p:cBhvr>
                                    </p:animEffect>
                                  </p:childTnLst>
                                </p:cTn>
                              </p:par>
                              <p:par>
                                <p:cTn id="230" presetID="10" presetClass="entr" presetSubtype="0" fill="hold" nodeType="withEffect">
                                  <p:stCondLst>
                                    <p:cond delay="0"/>
                                  </p:stCondLst>
                                  <p:childTnLst>
                                    <p:set>
                                      <p:cBhvr>
                                        <p:cTn id="231" dur="1" fill="hold">
                                          <p:stCondLst>
                                            <p:cond delay="0"/>
                                          </p:stCondLst>
                                        </p:cTn>
                                        <p:tgtEl>
                                          <p:spTgt spid="125"/>
                                        </p:tgtEl>
                                        <p:attrNameLst>
                                          <p:attrName>style.visibility</p:attrName>
                                        </p:attrNameLst>
                                      </p:cBhvr>
                                      <p:to>
                                        <p:strVal val="visible"/>
                                      </p:to>
                                    </p:set>
                                    <p:animEffect transition="in" filter="fade">
                                      <p:cBhvr>
                                        <p:cTn id="232" dur="500"/>
                                        <p:tgtEl>
                                          <p:spTgt spid="125"/>
                                        </p:tgtEl>
                                      </p:cBhvr>
                                    </p:animEffect>
                                  </p:childTnLst>
                                </p:cTn>
                              </p:par>
                              <p:par>
                                <p:cTn id="233" presetID="10" presetClass="entr" presetSubtype="0" fill="hold" nodeType="withEffect">
                                  <p:stCondLst>
                                    <p:cond delay="0"/>
                                  </p:stCondLst>
                                  <p:childTnLst>
                                    <p:set>
                                      <p:cBhvr>
                                        <p:cTn id="234" dur="1" fill="hold">
                                          <p:stCondLst>
                                            <p:cond delay="0"/>
                                          </p:stCondLst>
                                        </p:cTn>
                                        <p:tgtEl>
                                          <p:spTgt spid="48"/>
                                        </p:tgtEl>
                                        <p:attrNameLst>
                                          <p:attrName>style.visibility</p:attrName>
                                        </p:attrNameLst>
                                      </p:cBhvr>
                                      <p:to>
                                        <p:strVal val="visible"/>
                                      </p:to>
                                    </p:set>
                                    <p:animEffect transition="in" filter="fade">
                                      <p:cBhvr>
                                        <p:cTn id="235" dur="500"/>
                                        <p:tgtEl>
                                          <p:spTgt spid="48"/>
                                        </p:tgtEl>
                                      </p:cBhvr>
                                    </p:animEffect>
                                  </p:childTnLst>
                                </p:cTn>
                              </p:par>
                              <p:par>
                                <p:cTn id="236" presetID="10" presetClass="entr" presetSubtype="0" fill="hold" nodeType="withEffect">
                                  <p:stCondLst>
                                    <p:cond delay="0"/>
                                  </p:stCondLst>
                                  <p:childTnLst>
                                    <p:set>
                                      <p:cBhvr>
                                        <p:cTn id="237" dur="1" fill="hold">
                                          <p:stCondLst>
                                            <p:cond delay="0"/>
                                          </p:stCondLst>
                                        </p:cTn>
                                        <p:tgtEl>
                                          <p:spTgt spid="171"/>
                                        </p:tgtEl>
                                        <p:attrNameLst>
                                          <p:attrName>style.visibility</p:attrName>
                                        </p:attrNameLst>
                                      </p:cBhvr>
                                      <p:to>
                                        <p:strVal val="visible"/>
                                      </p:to>
                                    </p:set>
                                    <p:animEffect transition="in" filter="fade">
                                      <p:cBhvr>
                                        <p:cTn id="238" dur="500"/>
                                        <p:tgtEl>
                                          <p:spTgt spid="171"/>
                                        </p:tgtEl>
                                      </p:cBhvr>
                                    </p:animEffect>
                                  </p:childTnLst>
                                </p:cTn>
                              </p:par>
                              <p:par>
                                <p:cTn id="239" presetID="10" presetClass="entr" presetSubtype="0" fill="hold" nodeType="withEffect">
                                  <p:stCondLst>
                                    <p:cond delay="0"/>
                                  </p:stCondLst>
                                  <p:childTnLst>
                                    <p:set>
                                      <p:cBhvr>
                                        <p:cTn id="240" dur="1" fill="hold">
                                          <p:stCondLst>
                                            <p:cond delay="0"/>
                                          </p:stCondLst>
                                        </p:cTn>
                                        <p:tgtEl>
                                          <p:spTgt spid="162"/>
                                        </p:tgtEl>
                                        <p:attrNameLst>
                                          <p:attrName>style.visibility</p:attrName>
                                        </p:attrNameLst>
                                      </p:cBhvr>
                                      <p:to>
                                        <p:strVal val="visible"/>
                                      </p:to>
                                    </p:set>
                                    <p:animEffect transition="in" filter="fade">
                                      <p:cBhvr>
                                        <p:cTn id="241" dur="500"/>
                                        <p:tgtEl>
                                          <p:spTgt spid="162"/>
                                        </p:tgtEl>
                                      </p:cBhvr>
                                    </p:animEffect>
                                  </p:childTnLst>
                                </p:cTn>
                              </p:par>
                              <p:par>
                                <p:cTn id="242" presetID="10" presetClass="entr" presetSubtype="0" fill="hold" nodeType="withEffect">
                                  <p:stCondLst>
                                    <p:cond delay="0"/>
                                  </p:stCondLst>
                                  <p:childTnLst>
                                    <p:set>
                                      <p:cBhvr>
                                        <p:cTn id="243" dur="1" fill="hold">
                                          <p:stCondLst>
                                            <p:cond delay="0"/>
                                          </p:stCondLst>
                                        </p:cTn>
                                        <p:tgtEl>
                                          <p:spTgt spid="153"/>
                                        </p:tgtEl>
                                        <p:attrNameLst>
                                          <p:attrName>style.visibility</p:attrName>
                                        </p:attrNameLst>
                                      </p:cBhvr>
                                      <p:to>
                                        <p:strVal val="visible"/>
                                      </p:to>
                                    </p:set>
                                    <p:animEffect transition="in" filter="fade">
                                      <p:cBhvr>
                                        <p:cTn id="244" dur="500"/>
                                        <p:tgtEl>
                                          <p:spTgt spid="153"/>
                                        </p:tgtEl>
                                      </p:cBhvr>
                                    </p:animEffect>
                                  </p:childTnLst>
                                </p:cTn>
                              </p:par>
                            </p:childTnLst>
                          </p:cTn>
                        </p:par>
                      </p:childTnLst>
                    </p:cTn>
                  </p:par>
                  <p:par>
                    <p:cTn id="245" fill="hold">
                      <p:stCondLst>
                        <p:cond delay="indefinite"/>
                      </p:stCondLst>
                      <p:childTnLst>
                        <p:par>
                          <p:cTn id="246" fill="hold">
                            <p:stCondLst>
                              <p:cond delay="0"/>
                            </p:stCondLst>
                            <p:childTnLst>
                              <p:par>
                                <p:cTn id="247" presetID="10" presetClass="exit" presetSubtype="0" fill="hold" nodeType="clickEffect">
                                  <p:stCondLst>
                                    <p:cond delay="0"/>
                                  </p:stCondLst>
                                  <p:childTnLst>
                                    <p:animEffect transition="out" filter="fade">
                                      <p:cBhvr>
                                        <p:cTn id="248" dur="500"/>
                                        <p:tgtEl>
                                          <p:spTgt spid="31"/>
                                        </p:tgtEl>
                                      </p:cBhvr>
                                    </p:animEffect>
                                    <p:set>
                                      <p:cBhvr>
                                        <p:cTn id="249" dur="1" fill="hold">
                                          <p:stCondLst>
                                            <p:cond delay="499"/>
                                          </p:stCondLst>
                                        </p:cTn>
                                        <p:tgtEl>
                                          <p:spTgt spid="31"/>
                                        </p:tgtEl>
                                        <p:attrNameLst>
                                          <p:attrName>style.visibility</p:attrName>
                                        </p:attrNameLst>
                                      </p:cBhvr>
                                      <p:to>
                                        <p:strVal val="hidden"/>
                                      </p:to>
                                    </p:set>
                                  </p:childTnLst>
                                </p:cTn>
                              </p:par>
                              <p:par>
                                <p:cTn id="250" presetID="10" presetClass="exit" presetSubtype="0" fill="hold" nodeType="withEffect">
                                  <p:stCondLst>
                                    <p:cond delay="0"/>
                                  </p:stCondLst>
                                  <p:childTnLst>
                                    <p:animEffect transition="out" filter="fade">
                                      <p:cBhvr>
                                        <p:cTn id="251" dur="500"/>
                                        <p:tgtEl>
                                          <p:spTgt spid="127"/>
                                        </p:tgtEl>
                                      </p:cBhvr>
                                    </p:animEffect>
                                    <p:set>
                                      <p:cBhvr>
                                        <p:cTn id="252" dur="1" fill="hold">
                                          <p:stCondLst>
                                            <p:cond delay="499"/>
                                          </p:stCondLst>
                                        </p:cTn>
                                        <p:tgtEl>
                                          <p:spTgt spid="127"/>
                                        </p:tgtEl>
                                        <p:attrNameLst>
                                          <p:attrName>style.visibility</p:attrName>
                                        </p:attrNameLst>
                                      </p:cBhvr>
                                      <p:to>
                                        <p:strVal val="hidden"/>
                                      </p:to>
                                    </p:set>
                                  </p:childTnLst>
                                </p:cTn>
                              </p:par>
                              <p:par>
                                <p:cTn id="253" presetID="10" presetClass="exit" presetSubtype="0" fill="hold" nodeType="withEffect">
                                  <p:stCondLst>
                                    <p:cond delay="0"/>
                                  </p:stCondLst>
                                  <p:childTnLst>
                                    <p:animEffect transition="out" filter="fade">
                                      <p:cBhvr>
                                        <p:cTn id="254" dur="500"/>
                                        <p:tgtEl>
                                          <p:spTgt spid="126"/>
                                        </p:tgtEl>
                                      </p:cBhvr>
                                    </p:animEffect>
                                    <p:set>
                                      <p:cBhvr>
                                        <p:cTn id="255" dur="1" fill="hold">
                                          <p:stCondLst>
                                            <p:cond delay="499"/>
                                          </p:stCondLst>
                                        </p:cTn>
                                        <p:tgtEl>
                                          <p:spTgt spid="126"/>
                                        </p:tgtEl>
                                        <p:attrNameLst>
                                          <p:attrName>style.visibility</p:attrName>
                                        </p:attrNameLst>
                                      </p:cBhvr>
                                      <p:to>
                                        <p:strVal val="hidden"/>
                                      </p:to>
                                    </p:set>
                                  </p:childTnLst>
                                </p:cTn>
                              </p:par>
                              <p:par>
                                <p:cTn id="256" presetID="10" presetClass="exit" presetSubtype="0" fill="hold" nodeType="withEffect">
                                  <p:stCondLst>
                                    <p:cond delay="0"/>
                                  </p:stCondLst>
                                  <p:childTnLst>
                                    <p:animEffect transition="out" filter="fade">
                                      <p:cBhvr>
                                        <p:cTn id="257" dur="500"/>
                                        <p:tgtEl>
                                          <p:spTgt spid="125"/>
                                        </p:tgtEl>
                                      </p:cBhvr>
                                    </p:animEffect>
                                    <p:set>
                                      <p:cBhvr>
                                        <p:cTn id="258" dur="1" fill="hold">
                                          <p:stCondLst>
                                            <p:cond delay="499"/>
                                          </p:stCondLst>
                                        </p:cTn>
                                        <p:tgtEl>
                                          <p:spTgt spid="125"/>
                                        </p:tgtEl>
                                        <p:attrNameLst>
                                          <p:attrName>style.visibility</p:attrName>
                                        </p:attrNameLst>
                                      </p:cBhvr>
                                      <p:to>
                                        <p:strVal val="hidden"/>
                                      </p:to>
                                    </p:set>
                                  </p:childTnLst>
                                </p:cTn>
                              </p:par>
                              <p:par>
                                <p:cTn id="259" presetID="10" presetClass="exit" presetSubtype="0" fill="hold" nodeType="withEffect">
                                  <p:stCondLst>
                                    <p:cond delay="0"/>
                                  </p:stCondLst>
                                  <p:childTnLst>
                                    <p:animEffect transition="out" filter="fade">
                                      <p:cBhvr>
                                        <p:cTn id="260" dur="500"/>
                                        <p:tgtEl>
                                          <p:spTgt spid="48"/>
                                        </p:tgtEl>
                                      </p:cBhvr>
                                    </p:animEffect>
                                    <p:set>
                                      <p:cBhvr>
                                        <p:cTn id="261" dur="1" fill="hold">
                                          <p:stCondLst>
                                            <p:cond delay="499"/>
                                          </p:stCondLst>
                                        </p:cTn>
                                        <p:tgtEl>
                                          <p:spTgt spid="48"/>
                                        </p:tgtEl>
                                        <p:attrNameLst>
                                          <p:attrName>style.visibility</p:attrName>
                                        </p:attrNameLst>
                                      </p:cBhvr>
                                      <p:to>
                                        <p:strVal val="hidden"/>
                                      </p:to>
                                    </p:set>
                                  </p:childTnLst>
                                </p:cTn>
                              </p:par>
                              <p:par>
                                <p:cTn id="262" presetID="10" presetClass="exit" presetSubtype="0" fill="hold" nodeType="withEffect">
                                  <p:stCondLst>
                                    <p:cond delay="0"/>
                                  </p:stCondLst>
                                  <p:childTnLst>
                                    <p:animEffect transition="out" filter="fade">
                                      <p:cBhvr>
                                        <p:cTn id="263" dur="500"/>
                                        <p:tgtEl>
                                          <p:spTgt spid="171"/>
                                        </p:tgtEl>
                                      </p:cBhvr>
                                    </p:animEffect>
                                    <p:set>
                                      <p:cBhvr>
                                        <p:cTn id="264" dur="1" fill="hold">
                                          <p:stCondLst>
                                            <p:cond delay="499"/>
                                          </p:stCondLst>
                                        </p:cTn>
                                        <p:tgtEl>
                                          <p:spTgt spid="171"/>
                                        </p:tgtEl>
                                        <p:attrNameLst>
                                          <p:attrName>style.visibility</p:attrName>
                                        </p:attrNameLst>
                                      </p:cBhvr>
                                      <p:to>
                                        <p:strVal val="hidden"/>
                                      </p:to>
                                    </p:set>
                                  </p:childTnLst>
                                </p:cTn>
                              </p:par>
                              <p:par>
                                <p:cTn id="265" presetID="10" presetClass="exit" presetSubtype="0" fill="hold" nodeType="withEffect">
                                  <p:stCondLst>
                                    <p:cond delay="0"/>
                                  </p:stCondLst>
                                  <p:childTnLst>
                                    <p:animEffect transition="out" filter="fade">
                                      <p:cBhvr>
                                        <p:cTn id="266" dur="500"/>
                                        <p:tgtEl>
                                          <p:spTgt spid="162"/>
                                        </p:tgtEl>
                                      </p:cBhvr>
                                    </p:animEffect>
                                    <p:set>
                                      <p:cBhvr>
                                        <p:cTn id="267" dur="1" fill="hold">
                                          <p:stCondLst>
                                            <p:cond delay="499"/>
                                          </p:stCondLst>
                                        </p:cTn>
                                        <p:tgtEl>
                                          <p:spTgt spid="162"/>
                                        </p:tgtEl>
                                        <p:attrNameLst>
                                          <p:attrName>style.visibility</p:attrName>
                                        </p:attrNameLst>
                                      </p:cBhvr>
                                      <p:to>
                                        <p:strVal val="hidden"/>
                                      </p:to>
                                    </p:set>
                                  </p:childTnLst>
                                </p:cTn>
                              </p:par>
                              <p:par>
                                <p:cTn id="268" presetID="10" presetClass="exit" presetSubtype="0" fill="hold" nodeType="withEffect">
                                  <p:stCondLst>
                                    <p:cond delay="0"/>
                                  </p:stCondLst>
                                  <p:childTnLst>
                                    <p:animEffect transition="out" filter="fade">
                                      <p:cBhvr>
                                        <p:cTn id="269" dur="500"/>
                                        <p:tgtEl>
                                          <p:spTgt spid="153"/>
                                        </p:tgtEl>
                                      </p:cBhvr>
                                    </p:animEffect>
                                    <p:set>
                                      <p:cBhvr>
                                        <p:cTn id="270" dur="1" fill="hold">
                                          <p:stCondLst>
                                            <p:cond delay="499"/>
                                          </p:stCondLst>
                                        </p:cTn>
                                        <p:tgtEl>
                                          <p:spTgt spid="153"/>
                                        </p:tgtEl>
                                        <p:attrNameLst>
                                          <p:attrName>style.visibility</p:attrName>
                                        </p:attrNameLst>
                                      </p:cBhvr>
                                      <p:to>
                                        <p:strVal val="hidden"/>
                                      </p:to>
                                    </p:set>
                                  </p:childTnLst>
                                </p:cTn>
                              </p:par>
                            </p:childTnLst>
                          </p:cTn>
                        </p:par>
                      </p:childTnLst>
                    </p:cTn>
                  </p:par>
                </p:childTnLst>
              </p:cTn>
              <p:nextCondLst>
                <p:cond evt="onClick" delay="0">
                  <p:tgtEl>
                    <p:spTgt spid="124"/>
                  </p:tgtEl>
                </p:cond>
              </p:nextCondLst>
            </p:seq>
          </p:childTnLst>
        </p:cTn>
      </p:par>
    </p:tnLst>
    <p:bldLst>
      <p:bldP spid="58" grpId="0" build="p" animBg="1"/>
      <p:bldP spid="58" grpId="1" build="allAtOnce" animBg="1"/>
      <p:bldP spid="57" grpId="0" build="p" animBg="1"/>
      <p:bldP spid="57" grpId="1" build="allAtOnce" animBg="1"/>
      <p:bldP spid="55" grpId="0" build="p" animBg="1"/>
      <p:bldP spid="55" grpId="1" build="allAtOnce" animBg="1"/>
      <p:bldP spid="28" grpId="0" build="p" animBg="1"/>
      <p:bldP spid="28" grpId="1" build="allAtOnce" animBg="1"/>
      <p:bldP spid="117" grpId="0" animBg="1"/>
      <p:bldP spid="117" grpId="1" animBg="1"/>
      <p:bldP spid="118" grpId="0" animBg="1"/>
      <p:bldP spid="118" grpId="1" animBg="1"/>
      <p:bldP spid="119" grpId="0" animBg="1"/>
      <p:bldP spid="119" grpId="1" animBg="1"/>
      <p:bldP spid="120" grpId="0"/>
      <p:bldP spid="120" grpId="1"/>
      <p:bldP spid="122" grpId="0" animBg="1"/>
      <p:bldP spid="122" grpId="1" animBg="1"/>
      <p:bldP spid="116" grpId="0" animBg="1"/>
      <p:bldP spid="116" grpId="1"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2C102B-57F9-A404-E6C1-C0F69DF4669F}"/>
            </a:ext>
          </a:extLst>
        </p:cNvPr>
        <p:cNvGrpSpPr/>
        <p:nvPr/>
      </p:nvGrpSpPr>
      <p:grpSpPr>
        <a:xfrm>
          <a:off x="0" y="0"/>
          <a:ext cx="0" cy="0"/>
          <a:chOff x="0" y="0"/>
          <a:chExt cx="0" cy="0"/>
        </a:xfrm>
      </p:grpSpPr>
      <p:grpSp>
        <p:nvGrpSpPr>
          <p:cNvPr id="2" name="Pettofy">
            <a:extLst>
              <a:ext uri="{FF2B5EF4-FFF2-40B4-BE49-F238E27FC236}">
                <a16:creationId xmlns:a16="http://schemas.microsoft.com/office/drawing/2014/main" id="{184BEF38-AA69-5A84-A96A-89FEC7FA6A23}"/>
              </a:ext>
            </a:extLst>
          </p:cNvPr>
          <p:cNvGrpSpPr/>
          <p:nvPr/>
        </p:nvGrpSpPr>
        <p:grpSpPr>
          <a:xfrm>
            <a:off x="466227" y="266214"/>
            <a:ext cx="2020941" cy="538458"/>
            <a:chOff x="4406383" y="5593584"/>
            <a:chExt cx="2160497" cy="523220"/>
          </a:xfrm>
        </p:grpSpPr>
        <p:sp>
          <p:nvSpPr>
            <p:cNvPr id="3" name="TextBox 2">
              <a:extLst>
                <a:ext uri="{FF2B5EF4-FFF2-40B4-BE49-F238E27FC236}">
                  <a16:creationId xmlns:a16="http://schemas.microsoft.com/office/drawing/2014/main" id="{33B1A482-0DAE-518E-AFCD-BA705A33E7DB}"/>
                </a:ext>
              </a:extLst>
            </p:cNvPr>
            <p:cNvSpPr txBox="1"/>
            <p:nvPr/>
          </p:nvSpPr>
          <p:spPr>
            <a:xfrm>
              <a:off x="4681810" y="5593584"/>
              <a:ext cx="1885070" cy="523220"/>
            </a:xfrm>
            <a:prstGeom prst="rect">
              <a:avLst/>
            </a:prstGeom>
            <a:noFill/>
            <a:ln>
              <a:noFill/>
            </a:ln>
          </p:spPr>
          <p:txBody>
            <a:bodyPr wrap="square" rtlCol="0">
              <a:spAutoFit/>
            </a:bodyPr>
            <a:lstStyle/>
            <a:p>
              <a:pPr algn="ctr"/>
              <a:r>
                <a:rPr lang="en-US" sz="2800" b="1" dirty="0" err="1">
                  <a:latin typeface="Californian FB" panose="0207040306080B030204" pitchFamily="18" charset="0"/>
                </a:rPr>
                <a:t>Pettofy</a:t>
              </a:r>
              <a:endParaRPr lang="en-US" sz="2800" b="1" dirty="0">
                <a:latin typeface="Californian FB" panose="0207040306080B030204" pitchFamily="18" charset="0"/>
              </a:endParaRPr>
            </a:p>
          </p:txBody>
        </p:sp>
        <p:pic>
          <p:nvPicPr>
            <p:cNvPr id="4" name="Picture 3">
              <a:extLst>
                <a:ext uri="{FF2B5EF4-FFF2-40B4-BE49-F238E27FC236}">
                  <a16:creationId xmlns:a16="http://schemas.microsoft.com/office/drawing/2014/main" id="{4EF95095-7F6B-4777-3249-A3B4FC4C49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9832035">
              <a:off x="4406383" y="5660995"/>
              <a:ext cx="267867" cy="267867"/>
            </a:xfrm>
            <a:prstGeom prst="rect">
              <a:avLst/>
            </a:prstGeom>
          </p:spPr>
        </p:pic>
        <p:pic>
          <p:nvPicPr>
            <p:cNvPr id="5" name="Picture 4">
              <a:extLst>
                <a:ext uri="{FF2B5EF4-FFF2-40B4-BE49-F238E27FC236}">
                  <a16:creationId xmlns:a16="http://schemas.microsoft.com/office/drawing/2014/main" id="{703BEDDC-6CC1-C090-D3BF-35EE8CF266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992979">
              <a:off x="4645438" y="5691881"/>
              <a:ext cx="345900" cy="345900"/>
            </a:xfrm>
            <a:prstGeom prst="rect">
              <a:avLst/>
            </a:prstGeom>
          </p:spPr>
        </p:pic>
      </p:grpSp>
      <p:grpSp>
        <p:nvGrpSpPr>
          <p:cNvPr id="167" name="Group 166">
            <a:extLst>
              <a:ext uri="{FF2B5EF4-FFF2-40B4-BE49-F238E27FC236}">
                <a16:creationId xmlns:a16="http://schemas.microsoft.com/office/drawing/2014/main" id="{CDDAE9B7-D3EA-869F-4E5D-15715320A680}"/>
              </a:ext>
            </a:extLst>
          </p:cNvPr>
          <p:cNvGrpSpPr/>
          <p:nvPr/>
        </p:nvGrpSpPr>
        <p:grpSpPr>
          <a:xfrm>
            <a:off x="3467100" y="307833"/>
            <a:ext cx="5257800" cy="680526"/>
            <a:chOff x="3467100" y="307833"/>
            <a:chExt cx="5257800" cy="680526"/>
          </a:xfrm>
        </p:grpSpPr>
        <p:sp>
          <p:nvSpPr>
            <p:cNvPr id="9" name="TextBox 8">
              <a:extLst>
                <a:ext uri="{FF2B5EF4-FFF2-40B4-BE49-F238E27FC236}">
                  <a16:creationId xmlns:a16="http://schemas.microsoft.com/office/drawing/2014/main" id="{90DC7C62-88F3-DD28-68F9-F4D0643D4500}"/>
                </a:ext>
              </a:extLst>
            </p:cNvPr>
            <p:cNvSpPr txBox="1"/>
            <p:nvPr/>
          </p:nvSpPr>
          <p:spPr>
            <a:xfrm>
              <a:off x="4440936" y="307833"/>
              <a:ext cx="3310128" cy="461665"/>
            </a:xfrm>
            <a:prstGeom prst="rect">
              <a:avLst/>
            </a:prstGeom>
            <a:noFill/>
          </p:spPr>
          <p:txBody>
            <a:bodyPr wrap="square" rtlCol="0">
              <a:spAutoFit/>
            </a:bodyPr>
            <a:lstStyle/>
            <a:p>
              <a:pPr algn="ctr"/>
              <a:r>
                <a:rPr lang="en-US" sz="2400" dirty="0">
                  <a:latin typeface="Cavilant" panose="02000500000000000000" pitchFamily="2" charset="0"/>
                </a:rPr>
                <a:t>METHODOLOGY</a:t>
              </a:r>
            </a:p>
          </p:txBody>
        </p:sp>
        <p:sp>
          <p:nvSpPr>
            <p:cNvPr id="10" name="TextBox 9">
              <a:extLst>
                <a:ext uri="{FF2B5EF4-FFF2-40B4-BE49-F238E27FC236}">
                  <a16:creationId xmlns:a16="http://schemas.microsoft.com/office/drawing/2014/main" id="{178D03E0-2DF5-D27B-4CA4-84879C28A124}"/>
                </a:ext>
              </a:extLst>
            </p:cNvPr>
            <p:cNvSpPr txBox="1"/>
            <p:nvPr/>
          </p:nvSpPr>
          <p:spPr>
            <a:xfrm>
              <a:off x="3467100" y="588249"/>
              <a:ext cx="5257800" cy="400110"/>
            </a:xfrm>
            <a:prstGeom prst="rect">
              <a:avLst/>
            </a:prstGeom>
            <a:noFill/>
          </p:spPr>
          <p:txBody>
            <a:bodyPr wrap="square" rtlCol="0">
              <a:spAutoFit/>
            </a:bodyPr>
            <a:lstStyle/>
            <a:p>
              <a:pPr algn="ctr"/>
              <a:r>
                <a:rPr lang="en-US" sz="2000" dirty="0">
                  <a:latin typeface="Cavilant" panose="02000500000000000000" pitchFamily="2" charset="0"/>
                </a:rPr>
                <a:t>SYSTEM ARCHITECTURE</a:t>
              </a:r>
            </a:p>
          </p:txBody>
        </p:sp>
      </p:grpSp>
      <p:grpSp>
        <p:nvGrpSpPr>
          <p:cNvPr id="29" name="Group 28">
            <a:extLst>
              <a:ext uri="{FF2B5EF4-FFF2-40B4-BE49-F238E27FC236}">
                <a16:creationId xmlns:a16="http://schemas.microsoft.com/office/drawing/2014/main" id="{4213BD51-22BD-40C3-8160-84ABEDE72A09}"/>
              </a:ext>
            </a:extLst>
          </p:cNvPr>
          <p:cNvGrpSpPr/>
          <p:nvPr/>
        </p:nvGrpSpPr>
        <p:grpSpPr>
          <a:xfrm>
            <a:off x="943409" y="1212289"/>
            <a:ext cx="2068040" cy="2906983"/>
            <a:chOff x="5060105" y="1224749"/>
            <a:chExt cx="2068040" cy="2906983"/>
          </a:xfrm>
        </p:grpSpPr>
        <p:sp>
          <p:nvSpPr>
            <p:cNvPr id="21" name="About Us">
              <a:extLst>
                <a:ext uri="{FF2B5EF4-FFF2-40B4-BE49-F238E27FC236}">
                  <a16:creationId xmlns:a16="http://schemas.microsoft.com/office/drawing/2014/main" id="{AF5AF178-7397-D032-509C-199DDCDB651A}"/>
                </a:ext>
              </a:extLst>
            </p:cNvPr>
            <p:cNvSpPr/>
            <p:nvPr/>
          </p:nvSpPr>
          <p:spPr>
            <a:xfrm>
              <a:off x="5173382" y="3600819"/>
              <a:ext cx="1854493" cy="352102"/>
            </a:xfrm>
            <a:prstGeom prst="roundRect">
              <a:avLst>
                <a:gd name="adj" fmla="val 50000"/>
              </a:avLst>
            </a:prstGeom>
            <a:solidFill>
              <a:srgbClr val="333538"/>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solidFill>
                    <a:schemeClr val="bg1"/>
                  </a:solidFill>
                  <a:latin typeface="Times New Roman" panose="02020603050405020304" pitchFamily="18" charset="0"/>
                  <a:cs typeface="Times New Roman" panose="02020603050405020304" pitchFamily="18" charset="0"/>
                </a:rPr>
                <a:t>About Us</a:t>
              </a:r>
            </a:p>
          </p:txBody>
        </p:sp>
        <p:sp>
          <p:nvSpPr>
            <p:cNvPr id="20" name="Vet on call">
              <a:extLst>
                <a:ext uri="{FF2B5EF4-FFF2-40B4-BE49-F238E27FC236}">
                  <a16:creationId xmlns:a16="http://schemas.microsoft.com/office/drawing/2014/main" id="{8ABFDD36-B400-D47E-7805-550893A5BD47}"/>
                </a:ext>
              </a:extLst>
            </p:cNvPr>
            <p:cNvSpPr/>
            <p:nvPr/>
          </p:nvSpPr>
          <p:spPr>
            <a:xfrm>
              <a:off x="5173920" y="3150324"/>
              <a:ext cx="1854493" cy="352102"/>
            </a:xfrm>
            <a:prstGeom prst="roundRect">
              <a:avLst>
                <a:gd name="adj" fmla="val 50000"/>
              </a:avLst>
            </a:prstGeom>
            <a:solidFill>
              <a:srgbClr val="333538"/>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solidFill>
                    <a:schemeClr val="bg1"/>
                  </a:solidFill>
                  <a:latin typeface="Times New Roman" panose="02020603050405020304" pitchFamily="18" charset="0"/>
                  <a:cs typeface="Times New Roman" panose="02020603050405020304" pitchFamily="18" charset="0"/>
                </a:rPr>
                <a:t>Vet On Call</a:t>
              </a:r>
            </a:p>
          </p:txBody>
        </p:sp>
        <p:sp>
          <p:nvSpPr>
            <p:cNvPr id="19" name="Pet Support">
              <a:extLst>
                <a:ext uri="{FF2B5EF4-FFF2-40B4-BE49-F238E27FC236}">
                  <a16:creationId xmlns:a16="http://schemas.microsoft.com/office/drawing/2014/main" id="{40CE94A3-965B-202D-4759-08C894087141}"/>
                </a:ext>
              </a:extLst>
            </p:cNvPr>
            <p:cNvSpPr/>
            <p:nvPr/>
          </p:nvSpPr>
          <p:spPr>
            <a:xfrm>
              <a:off x="5174480" y="2713845"/>
              <a:ext cx="1875186" cy="352102"/>
            </a:xfrm>
            <a:prstGeom prst="roundRect">
              <a:avLst>
                <a:gd name="adj" fmla="val 50000"/>
              </a:avLst>
            </a:prstGeom>
            <a:solidFill>
              <a:srgbClr val="333538"/>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solidFill>
                    <a:schemeClr val="bg1"/>
                  </a:solidFill>
                  <a:latin typeface="Times New Roman" panose="02020603050405020304" pitchFamily="18" charset="0"/>
                  <a:cs typeface="Times New Roman" panose="02020603050405020304" pitchFamily="18" charset="0"/>
                </a:rPr>
                <a:t>Pet Support</a:t>
              </a:r>
            </a:p>
          </p:txBody>
        </p:sp>
        <p:sp>
          <p:nvSpPr>
            <p:cNvPr id="18" name="Pet Hub">
              <a:extLst>
                <a:ext uri="{FF2B5EF4-FFF2-40B4-BE49-F238E27FC236}">
                  <a16:creationId xmlns:a16="http://schemas.microsoft.com/office/drawing/2014/main" id="{E0F7100B-2A04-436C-B9E6-933BAE192E51}"/>
                </a:ext>
              </a:extLst>
            </p:cNvPr>
            <p:cNvSpPr/>
            <p:nvPr/>
          </p:nvSpPr>
          <p:spPr>
            <a:xfrm>
              <a:off x="5172886" y="2263018"/>
              <a:ext cx="1876778" cy="352102"/>
            </a:xfrm>
            <a:prstGeom prst="roundRect">
              <a:avLst>
                <a:gd name="adj" fmla="val 50000"/>
              </a:avLst>
            </a:prstGeom>
            <a:solidFill>
              <a:srgbClr val="333538"/>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solidFill>
                    <a:schemeClr val="bg1"/>
                  </a:solidFill>
                  <a:latin typeface="Times New Roman" panose="02020603050405020304" pitchFamily="18" charset="0"/>
                  <a:cs typeface="Times New Roman" panose="02020603050405020304" pitchFamily="18" charset="0"/>
                </a:rPr>
                <a:t>Pet Hub</a:t>
              </a:r>
            </a:p>
          </p:txBody>
        </p:sp>
        <p:sp>
          <p:nvSpPr>
            <p:cNvPr id="17" name="Our Service">
              <a:extLst>
                <a:ext uri="{FF2B5EF4-FFF2-40B4-BE49-F238E27FC236}">
                  <a16:creationId xmlns:a16="http://schemas.microsoft.com/office/drawing/2014/main" id="{6C371B0B-10EE-2AAC-308A-B7800A62B972}"/>
                </a:ext>
              </a:extLst>
            </p:cNvPr>
            <p:cNvSpPr/>
            <p:nvPr/>
          </p:nvSpPr>
          <p:spPr>
            <a:xfrm>
              <a:off x="5173920" y="1846547"/>
              <a:ext cx="1876779" cy="364822"/>
            </a:xfrm>
            <a:prstGeom prst="roundRect">
              <a:avLst>
                <a:gd name="adj" fmla="val 50000"/>
              </a:avLst>
            </a:prstGeom>
            <a:solidFill>
              <a:srgbClr val="333538"/>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solidFill>
                    <a:schemeClr val="bg1"/>
                  </a:solidFill>
                  <a:latin typeface="Times New Roman" panose="02020603050405020304" pitchFamily="18" charset="0"/>
                  <a:cs typeface="Times New Roman" panose="02020603050405020304" pitchFamily="18" charset="0"/>
                </a:rPr>
                <a:t>Our Services</a:t>
              </a:r>
            </a:p>
          </p:txBody>
        </p:sp>
        <p:sp>
          <p:nvSpPr>
            <p:cNvPr id="14" name="User Module">
              <a:extLst>
                <a:ext uri="{FF2B5EF4-FFF2-40B4-BE49-F238E27FC236}">
                  <a16:creationId xmlns:a16="http://schemas.microsoft.com/office/drawing/2014/main" id="{C898EC62-4341-D5D1-A4B8-E3D5976FCEC1}"/>
                </a:ext>
              </a:extLst>
            </p:cNvPr>
            <p:cNvSpPr/>
            <p:nvPr/>
          </p:nvSpPr>
          <p:spPr>
            <a:xfrm>
              <a:off x="5136044" y="1355618"/>
              <a:ext cx="1958841" cy="352102"/>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Times New Roman" panose="02020603050405020304" pitchFamily="18" charset="0"/>
                  <a:cs typeface="Times New Roman" panose="02020603050405020304" pitchFamily="18" charset="0"/>
                </a:rPr>
                <a:t>User Module</a:t>
              </a:r>
            </a:p>
          </p:txBody>
        </p:sp>
        <p:sp>
          <p:nvSpPr>
            <p:cNvPr id="6" name="User Module box">
              <a:extLst>
                <a:ext uri="{FF2B5EF4-FFF2-40B4-BE49-F238E27FC236}">
                  <a16:creationId xmlns:a16="http://schemas.microsoft.com/office/drawing/2014/main" id="{860BE85F-6072-DDF0-F1B9-03CCC8FA3B64}"/>
                </a:ext>
              </a:extLst>
            </p:cNvPr>
            <p:cNvSpPr/>
            <p:nvPr/>
          </p:nvSpPr>
          <p:spPr>
            <a:xfrm>
              <a:off x="5060105" y="1224749"/>
              <a:ext cx="2068040" cy="2906983"/>
            </a:xfrm>
            <a:prstGeom prst="roundRect">
              <a:avLst>
                <a:gd name="adj" fmla="val 7216"/>
              </a:avLst>
            </a:prstGeom>
            <a:noFill/>
            <a:ln>
              <a:solidFill>
                <a:srgbClr val="33353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 name="Group 25">
            <a:extLst>
              <a:ext uri="{FF2B5EF4-FFF2-40B4-BE49-F238E27FC236}">
                <a16:creationId xmlns:a16="http://schemas.microsoft.com/office/drawing/2014/main" id="{0BDCCF55-F987-4D7A-85AD-3CE25C873060}"/>
              </a:ext>
            </a:extLst>
          </p:cNvPr>
          <p:cNvGrpSpPr/>
          <p:nvPr/>
        </p:nvGrpSpPr>
        <p:grpSpPr>
          <a:xfrm>
            <a:off x="9340297" y="1224749"/>
            <a:ext cx="2071791" cy="1915436"/>
            <a:chOff x="9475762" y="988359"/>
            <a:chExt cx="2071791" cy="1915436"/>
          </a:xfrm>
        </p:grpSpPr>
        <p:sp>
          <p:nvSpPr>
            <p:cNvPr id="7" name="Rectangle: Rounded Corners 6">
              <a:extLst>
                <a:ext uri="{FF2B5EF4-FFF2-40B4-BE49-F238E27FC236}">
                  <a16:creationId xmlns:a16="http://schemas.microsoft.com/office/drawing/2014/main" id="{A7A86621-55A5-4C90-BDEE-995A185969BB}"/>
                </a:ext>
              </a:extLst>
            </p:cNvPr>
            <p:cNvSpPr/>
            <p:nvPr/>
          </p:nvSpPr>
          <p:spPr>
            <a:xfrm>
              <a:off x="9475762" y="988359"/>
              <a:ext cx="2071791" cy="1915436"/>
            </a:xfrm>
            <a:prstGeom prst="roundRect">
              <a:avLst>
                <a:gd name="adj" fmla="val 8060"/>
              </a:avLst>
            </a:prstGeom>
            <a:noFill/>
            <a:ln>
              <a:solidFill>
                <a:srgbClr val="3335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Manage Statusw">
              <a:extLst>
                <a:ext uri="{FF2B5EF4-FFF2-40B4-BE49-F238E27FC236}">
                  <a16:creationId xmlns:a16="http://schemas.microsoft.com/office/drawing/2014/main" id="{CF166F55-0DE3-443E-A2BA-5E4DF7666B4E}"/>
                </a:ext>
              </a:extLst>
            </p:cNvPr>
            <p:cNvSpPr/>
            <p:nvPr/>
          </p:nvSpPr>
          <p:spPr>
            <a:xfrm>
              <a:off x="9603453" y="2160729"/>
              <a:ext cx="1780603" cy="268662"/>
            </a:xfrm>
            <a:prstGeom prst="roundRect">
              <a:avLst>
                <a:gd name="adj" fmla="val 50000"/>
              </a:avLst>
            </a:prstGeom>
            <a:solidFill>
              <a:srgbClr val="3335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00" dirty="0">
                  <a:latin typeface="Times New Roman" panose="02020603050405020304" pitchFamily="18" charset="0"/>
                  <a:cs typeface="Times New Roman" panose="02020603050405020304" pitchFamily="18" charset="0"/>
                </a:rPr>
                <a:t>Manage Status</a:t>
              </a:r>
            </a:p>
          </p:txBody>
        </p:sp>
        <p:sp>
          <p:nvSpPr>
            <p:cNvPr id="121" name="Mnage info">
              <a:extLst>
                <a:ext uri="{FF2B5EF4-FFF2-40B4-BE49-F238E27FC236}">
                  <a16:creationId xmlns:a16="http://schemas.microsoft.com/office/drawing/2014/main" id="{A8D3A8EE-EBED-4A78-9130-8E4FE21DAFD4}"/>
                </a:ext>
              </a:extLst>
            </p:cNvPr>
            <p:cNvSpPr/>
            <p:nvPr/>
          </p:nvSpPr>
          <p:spPr>
            <a:xfrm>
              <a:off x="9593978" y="1833973"/>
              <a:ext cx="1780603" cy="268662"/>
            </a:xfrm>
            <a:prstGeom prst="roundRect">
              <a:avLst>
                <a:gd name="adj" fmla="val 50000"/>
              </a:avLst>
            </a:prstGeom>
            <a:solidFill>
              <a:srgbClr val="3335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00" dirty="0">
                  <a:latin typeface="Times New Roman" panose="02020603050405020304" pitchFamily="18" charset="0"/>
                  <a:cs typeface="Times New Roman" panose="02020603050405020304" pitchFamily="18" charset="0"/>
                </a:rPr>
                <a:t>Manage Info</a:t>
              </a:r>
            </a:p>
          </p:txBody>
        </p:sp>
        <p:sp>
          <p:nvSpPr>
            <p:cNvPr id="112" name="Manage Order">
              <a:extLst>
                <a:ext uri="{FF2B5EF4-FFF2-40B4-BE49-F238E27FC236}">
                  <a16:creationId xmlns:a16="http://schemas.microsoft.com/office/drawing/2014/main" id="{9D5298E7-9AAB-4C58-976A-540B8AA66971}"/>
                </a:ext>
              </a:extLst>
            </p:cNvPr>
            <p:cNvSpPr/>
            <p:nvPr/>
          </p:nvSpPr>
          <p:spPr>
            <a:xfrm>
              <a:off x="9603453" y="2499367"/>
              <a:ext cx="1780603" cy="268662"/>
            </a:xfrm>
            <a:prstGeom prst="roundRect">
              <a:avLst>
                <a:gd name="adj" fmla="val 50000"/>
              </a:avLst>
            </a:prstGeom>
            <a:solidFill>
              <a:srgbClr val="3335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00" dirty="0">
                  <a:latin typeface="Times New Roman" panose="02020603050405020304" pitchFamily="18" charset="0"/>
                  <a:cs typeface="Times New Roman" panose="02020603050405020304" pitchFamily="18" charset="0"/>
                </a:rPr>
                <a:t>Manage Order</a:t>
              </a:r>
            </a:p>
          </p:txBody>
        </p:sp>
        <p:sp>
          <p:nvSpPr>
            <p:cNvPr id="27" name="Manage Service">
              <a:extLst>
                <a:ext uri="{FF2B5EF4-FFF2-40B4-BE49-F238E27FC236}">
                  <a16:creationId xmlns:a16="http://schemas.microsoft.com/office/drawing/2014/main" id="{9C7D2194-8949-44B7-9BBE-7F4909DAC0B5}"/>
                </a:ext>
              </a:extLst>
            </p:cNvPr>
            <p:cNvSpPr/>
            <p:nvPr/>
          </p:nvSpPr>
          <p:spPr>
            <a:xfrm>
              <a:off x="9603453" y="1506443"/>
              <a:ext cx="1780603" cy="268662"/>
            </a:xfrm>
            <a:prstGeom prst="roundRect">
              <a:avLst>
                <a:gd name="adj" fmla="val 50000"/>
              </a:avLst>
            </a:prstGeom>
            <a:solidFill>
              <a:srgbClr val="3335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00" dirty="0">
                  <a:latin typeface="Times New Roman" panose="02020603050405020304" pitchFamily="18" charset="0"/>
                  <a:cs typeface="Times New Roman" panose="02020603050405020304" pitchFamily="18" charset="0"/>
                </a:rPr>
                <a:t>Manage Service</a:t>
              </a:r>
            </a:p>
          </p:txBody>
        </p:sp>
        <p:sp>
          <p:nvSpPr>
            <p:cNvPr id="124" name="Managing module">
              <a:extLst>
                <a:ext uri="{FF2B5EF4-FFF2-40B4-BE49-F238E27FC236}">
                  <a16:creationId xmlns:a16="http://schemas.microsoft.com/office/drawing/2014/main" id="{126C3B11-8FEF-4F31-B5D6-4159178E532B}"/>
                </a:ext>
              </a:extLst>
            </p:cNvPr>
            <p:cNvSpPr/>
            <p:nvPr/>
          </p:nvSpPr>
          <p:spPr>
            <a:xfrm>
              <a:off x="9487520" y="1127466"/>
              <a:ext cx="2057233" cy="268662"/>
            </a:xfrm>
            <a:prstGeom prst="roundRect">
              <a:avLst>
                <a:gd name="adj" fmla="val 5000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Times New Roman" panose="02020603050405020304" pitchFamily="18" charset="0"/>
                  <a:cs typeface="Times New Roman" panose="02020603050405020304" pitchFamily="18" charset="0"/>
                </a:rPr>
                <a:t>Admin Module</a:t>
              </a:r>
            </a:p>
          </p:txBody>
        </p:sp>
      </p:grpSp>
      <p:cxnSp>
        <p:nvCxnSpPr>
          <p:cNvPr id="32" name="Connector: Elbow 31">
            <a:extLst>
              <a:ext uri="{FF2B5EF4-FFF2-40B4-BE49-F238E27FC236}">
                <a16:creationId xmlns:a16="http://schemas.microsoft.com/office/drawing/2014/main" id="{AD40DE6B-0BAC-4594-B46E-F3C2177A5D9B}"/>
              </a:ext>
            </a:extLst>
          </p:cNvPr>
          <p:cNvCxnSpPr>
            <a:cxnSpLocks/>
            <a:stCxn id="6" idx="3"/>
            <a:endCxn id="38" idx="1"/>
          </p:cNvCxnSpPr>
          <p:nvPr/>
        </p:nvCxnSpPr>
        <p:spPr>
          <a:xfrm>
            <a:off x="3011449" y="2665781"/>
            <a:ext cx="1429487" cy="474594"/>
          </a:xfrm>
          <a:prstGeom prst="bentConnector3">
            <a:avLst/>
          </a:prstGeom>
          <a:ln w="120650">
            <a:solidFill>
              <a:srgbClr val="333538"/>
            </a:solidFill>
            <a:tailEnd type="triangle"/>
          </a:ln>
        </p:spPr>
        <p:style>
          <a:lnRef idx="1">
            <a:schemeClr val="accent1"/>
          </a:lnRef>
          <a:fillRef idx="0">
            <a:schemeClr val="accent1"/>
          </a:fillRef>
          <a:effectRef idx="0">
            <a:schemeClr val="accent1"/>
          </a:effectRef>
          <a:fontRef idx="minor">
            <a:schemeClr val="tx1"/>
          </a:fontRef>
        </p:style>
      </p:cxnSp>
      <p:cxnSp>
        <p:nvCxnSpPr>
          <p:cNvPr id="157" name="Connector: Elbow 156">
            <a:extLst>
              <a:ext uri="{FF2B5EF4-FFF2-40B4-BE49-F238E27FC236}">
                <a16:creationId xmlns:a16="http://schemas.microsoft.com/office/drawing/2014/main" id="{609D4049-4955-4193-9802-D5F2023C3994}"/>
              </a:ext>
            </a:extLst>
          </p:cNvPr>
          <p:cNvCxnSpPr>
            <a:cxnSpLocks/>
            <a:stCxn id="7" idx="1"/>
            <a:endCxn id="38" idx="3"/>
          </p:cNvCxnSpPr>
          <p:nvPr/>
        </p:nvCxnSpPr>
        <p:spPr>
          <a:xfrm rot="10800000" flipV="1">
            <a:off x="7751065" y="2182467"/>
            <a:ext cx="1589233" cy="957908"/>
          </a:xfrm>
          <a:prstGeom prst="bentConnector3">
            <a:avLst>
              <a:gd name="adj1" fmla="val 50000"/>
            </a:avLst>
          </a:prstGeom>
          <a:ln w="120650">
            <a:solidFill>
              <a:srgbClr val="333538"/>
            </a:solidFill>
            <a:tailEnd type="triangle"/>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C8857430-28C5-404F-ABD5-E625F2E563EB}"/>
              </a:ext>
            </a:extLst>
          </p:cNvPr>
          <p:cNvSpPr/>
          <p:nvPr/>
        </p:nvSpPr>
        <p:spPr>
          <a:xfrm>
            <a:off x="4440936" y="2915127"/>
            <a:ext cx="3310128" cy="450495"/>
          </a:xfrm>
          <a:prstGeom prst="rect">
            <a:avLst/>
          </a:prstGeom>
          <a:solidFill>
            <a:srgbClr val="33353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cs typeface="Times New Roman" panose="02020603050405020304" pitchFamily="18" charset="0"/>
              </a:rPr>
              <a:t>System Information Gather</a:t>
            </a:r>
          </a:p>
        </p:txBody>
      </p:sp>
      <p:sp>
        <p:nvSpPr>
          <p:cNvPr id="41" name="Diamond 40">
            <a:extLst>
              <a:ext uri="{FF2B5EF4-FFF2-40B4-BE49-F238E27FC236}">
                <a16:creationId xmlns:a16="http://schemas.microsoft.com/office/drawing/2014/main" id="{46B296D5-899C-4646-98E3-E6B3FCCD1B14}"/>
              </a:ext>
            </a:extLst>
          </p:cNvPr>
          <p:cNvSpPr/>
          <p:nvPr/>
        </p:nvSpPr>
        <p:spPr>
          <a:xfrm>
            <a:off x="3957270" y="3582112"/>
            <a:ext cx="4286987" cy="806888"/>
          </a:xfrm>
          <a:prstGeom prst="diamond">
            <a:avLst/>
          </a:prstGeom>
          <a:solidFill>
            <a:srgbClr val="3335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cs typeface="Times New Roman" panose="02020603050405020304" pitchFamily="18" charset="0"/>
              </a:rPr>
              <a:t>Permission Request</a:t>
            </a:r>
          </a:p>
        </p:txBody>
      </p:sp>
      <p:cxnSp>
        <p:nvCxnSpPr>
          <p:cNvPr id="50" name="Straight Arrow Connector 49">
            <a:extLst>
              <a:ext uri="{FF2B5EF4-FFF2-40B4-BE49-F238E27FC236}">
                <a16:creationId xmlns:a16="http://schemas.microsoft.com/office/drawing/2014/main" id="{D8BEA9BB-154F-4C21-8E9D-1D82C4DD421D}"/>
              </a:ext>
            </a:extLst>
          </p:cNvPr>
          <p:cNvCxnSpPr>
            <a:stCxn id="38" idx="2"/>
            <a:endCxn id="41" idx="0"/>
          </p:cNvCxnSpPr>
          <p:nvPr/>
        </p:nvCxnSpPr>
        <p:spPr>
          <a:xfrm>
            <a:off x="6096000" y="3365622"/>
            <a:ext cx="4764" cy="21649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51" name="Rectangle 50">
            <a:extLst>
              <a:ext uri="{FF2B5EF4-FFF2-40B4-BE49-F238E27FC236}">
                <a16:creationId xmlns:a16="http://schemas.microsoft.com/office/drawing/2014/main" id="{2C81DB58-2E8E-4F86-B45F-270BC39E3262}"/>
              </a:ext>
            </a:extLst>
          </p:cNvPr>
          <p:cNvSpPr/>
          <p:nvPr/>
        </p:nvSpPr>
        <p:spPr>
          <a:xfrm>
            <a:off x="4994028" y="4794742"/>
            <a:ext cx="2227385" cy="351692"/>
          </a:xfrm>
          <a:prstGeom prst="rect">
            <a:avLst/>
          </a:prstGeom>
          <a:solidFill>
            <a:srgbClr val="333538"/>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latin typeface="Times New Roman" panose="02020603050405020304" pitchFamily="18" charset="0"/>
                <a:cs typeface="Times New Roman" panose="02020603050405020304" pitchFamily="18" charset="0"/>
              </a:rPr>
              <a:t>Service Booked</a:t>
            </a:r>
          </a:p>
        </p:txBody>
      </p:sp>
      <p:cxnSp>
        <p:nvCxnSpPr>
          <p:cNvPr id="158" name="Straight Arrow Connector 157">
            <a:extLst>
              <a:ext uri="{FF2B5EF4-FFF2-40B4-BE49-F238E27FC236}">
                <a16:creationId xmlns:a16="http://schemas.microsoft.com/office/drawing/2014/main" id="{BD1E0EA4-499D-4D5F-A0F3-9D27FA0BAD89}"/>
              </a:ext>
            </a:extLst>
          </p:cNvPr>
          <p:cNvCxnSpPr>
            <a:cxnSpLocks/>
            <a:stCxn id="41" idx="2"/>
            <a:endCxn id="51" idx="0"/>
          </p:cNvCxnSpPr>
          <p:nvPr/>
        </p:nvCxnSpPr>
        <p:spPr>
          <a:xfrm>
            <a:off x="6100764" y="4389000"/>
            <a:ext cx="6957" cy="40574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76" name="Rectangle 175">
            <a:extLst>
              <a:ext uri="{FF2B5EF4-FFF2-40B4-BE49-F238E27FC236}">
                <a16:creationId xmlns:a16="http://schemas.microsoft.com/office/drawing/2014/main" id="{18F0A50B-BC04-4E80-81C5-03895BBBC9A6}"/>
              </a:ext>
            </a:extLst>
          </p:cNvPr>
          <p:cNvSpPr/>
          <p:nvPr/>
        </p:nvSpPr>
        <p:spPr>
          <a:xfrm>
            <a:off x="4994028" y="5539452"/>
            <a:ext cx="2227385" cy="351692"/>
          </a:xfrm>
          <a:prstGeom prst="rect">
            <a:avLst/>
          </a:prstGeom>
          <a:solidFill>
            <a:srgbClr val="333538"/>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latin typeface="Times New Roman" panose="02020603050405020304" pitchFamily="18" charset="0"/>
                <a:cs typeface="Times New Roman" panose="02020603050405020304" pitchFamily="18" charset="0"/>
              </a:rPr>
              <a:t>Payment Method</a:t>
            </a:r>
          </a:p>
        </p:txBody>
      </p:sp>
      <p:sp>
        <p:nvSpPr>
          <p:cNvPr id="177" name="Rectangle 176">
            <a:extLst>
              <a:ext uri="{FF2B5EF4-FFF2-40B4-BE49-F238E27FC236}">
                <a16:creationId xmlns:a16="http://schemas.microsoft.com/office/drawing/2014/main" id="{1EFE4815-5731-4977-BD6C-2C03C229804A}"/>
              </a:ext>
            </a:extLst>
          </p:cNvPr>
          <p:cNvSpPr/>
          <p:nvPr/>
        </p:nvSpPr>
        <p:spPr>
          <a:xfrm>
            <a:off x="4994032" y="6198475"/>
            <a:ext cx="2227385" cy="351692"/>
          </a:xfrm>
          <a:prstGeom prst="rect">
            <a:avLst/>
          </a:prstGeom>
          <a:solidFill>
            <a:srgbClr val="333538"/>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latin typeface="Times New Roman" panose="02020603050405020304" pitchFamily="18" charset="0"/>
                <a:cs typeface="Times New Roman" panose="02020603050405020304" pitchFamily="18" charset="0"/>
              </a:rPr>
              <a:t>Service Processing</a:t>
            </a:r>
          </a:p>
        </p:txBody>
      </p:sp>
      <p:cxnSp>
        <p:nvCxnSpPr>
          <p:cNvPr id="178" name="Straight Arrow Connector 177">
            <a:extLst>
              <a:ext uri="{FF2B5EF4-FFF2-40B4-BE49-F238E27FC236}">
                <a16:creationId xmlns:a16="http://schemas.microsoft.com/office/drawing/2014/main" id="{07C889C4-7332-474C-AEF6-586C3CEA4AF3}"/>
              </a:ext>
            </a:extLst>
          </p:cNvPr>
          <p:cNvCxnSpPr>
            <a:cxnSpLocks/>
            <a:stCxn id="51" idx="2"/>
            <a:endCxn id="176" idx="0"/>
          </p:cNvCxnSpPr>
          <p:nvPr/>
        </p:nvCxnSpPr>
        <p:spPr>
          <a:xfrm>
            <a:off x="6107721" y="5146434"/>
            <a:ext cx="0" cy="39301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79" name="Straight Arrow Connector 178">
            <a:extLst>
              <a:ext uri="{FF2B5EF4-FFF2-40B4-BE49-F238E27FC236}">
                <a16:creationId xmlns:a16="http://schemas.microsoft.com/office/drawing/2014/main" id="{366BEFA2-0C24-4AA2-BD6D-33F262B7FE60}"/>
              </a:ext>
            </a:extLst>
          </p:cNvPr>
          <p:cNvCxnSpPr>
            <a:cxnSpLocks/>
            <a:stCxn id="176" idx="2"/>
            <a:endCxn id="177" idx="0"/>
          </p:cNvCxnSpPr>
          <p:nvPr/>
        </p:nvCxnSpPr>
        <p:spPr>
          <a:xfrm>
            <a:off x="6107721" y="5891144"/>
            <a:ext cx="4" cy="30733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83" name="Connector: Elbow 82">
            <a:extLst>
              <a:ext uri="{FF2B5EF4-FFF2-40B4-BE49-F238E27FC236}">
                <a16:creationId xmlns:a16="http://schemas.microsoft.com/office/drawing/2014/main" id="{995D7D0A-EE59-4680-A526-BBFF13D82096}"/>
              </a:ext>
            </a:extLst>
          </p:cNvPr>
          <p:cNvCxnSpPr>
            <a:cxnSpLocks/>
            <a:stCxn id="102" idx="2"/>
            <a:endCxn id="6" idx="2"/>
          </p:cNvCxnSpPr>
          <p:nvPr/>
        </p:nvCxnSpPr>
        <p:spPr>
          <a:xfrm rot="10800000">
            <a:off x="1977429" y="4119272"/>
            <a:ext cx="1308886" cy="838592"/>
          </a:xfrm>
          <a:prstGeom prst="bentConnector2">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180" name="Connector: Elbow 179">
            <a:extLst>
              <a:ext uri="{FF2B5EF4-FFF2-40B4-BE49-F238E27FC236}">
                <a16:creationId xmlns:a16="http://schemas.microsoft.com/office/drawing/2014/main" id="{0E483E71-8019-41AA-8815-2CD34E2B6C29}"/>
              </a:ext>
            </a:extLst>
          </p:cNvPr>
          <p:cNvCxnSpPr>
            <a:cxnSpLocks/>
            <a:stCxn id="7" idx="2"/>
            <a:endCxn id="51" idx="3"/>
          </p:cNvCxnSpPr>
          <p:nvPr/>
        </p:nvCxnSpPr>
        <p:spPr>
          <a:xfrm rot="5400000">
            <a:off x="7883602" y="2477996"/>
            <a:ext cx="1830403" cy="3154780"/>
          </a:xfrm>
          <a:prstGeom prst="bentConnector2">
            <a:avLst/>
          </a:prstGeom>
          <a:ln>
            <a:headEnd type="arrow" w="med" len="med"/>
            <a:tailEnd type="arrow" w="med" len="med"/>
          </a:ln>
        </p:spPr>
        <p:style>
          <a:lnRef idx="3">
            <a:schemeClr val="dk1"/>
          </a:lnRef>
          <a:fillRef idx="0">
            <a:schemeClr val="dk1"/>
          </a:fillRef>
          <a:effectRef idx="2">
            <a:schemeClr val="dk1"/>
          </a:effectRef>
          <a:fontRef idx="minor">
            <a:schemeClr val="tx1"/>
          </a:fontRef>
        </p:style>
      </p:cxnSp>
      <p:sp>
        <p:nvSpPr>
          <p:cNvPr id="102" name="Oval 101">
            <a:extLst>
              <a:ext uri="{FF2B5EF4-FFF2-40B4-BE49-F238E27FC236}">
                <a16:creationId xmlns:a16="http://schemas.microsoft.com/office/drawing/2014/main" id="{E43CE6F9-602F-4F04-B4A0-320AB7519A10}"/>
              </a:ext>
            </a:extLst>
          </p:cNvPr>
          <p:cNvSpPr/>
          <p:nvPr/>
        </p:nvSpPr>
        <p:spPr>
          <a:xfrm>
            <a:off x="3286315" y="4677512"/>
            <a:ext cx="555907" cy="560704"/>
          </a:xfrm>
          <a:prstGeom prst="ellipse">
            <a:avLst/>
          </a:prstGeom>
          <a:solidFill>
            <a:schemeClr val="bg1"/>
          </a:solidFill>
          <a:ln>
            <a:solidFill>
              <a:srgbClr val="3335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9" name="Connector: Elbow 128">
            <a:extLst>
              <a:ext uri="{FF2B5EF4-FFF2-40B4-BE49-F238E27FC236}">
                <a16:creationId xmlns:a16="http://schemas.microsoft.com/office/drawing/2014/main" id="{E25BC2D6-4582-4C66-90FB-13FD1CFC364C}"/>
              </a:ext>
            </a:extLst>
          </p:cNvPr>
          <p:cNvCxnSpPr>
            <a:stCxn id="41" idx="1"/>
            <a:endCxn id="102" idx="0"/>
          </p:cNvCxnSpPr>
          <p:nvPr/>
        </p:nvCxnSpPr>
        <p:spPr>
          <a:xfrm rot="10800000" flipV="1">
            <a:off x="3564270" y="3985556"/>
            <a:ext cx="393001" cy="691956"/>
          </a:xfrm>
          <a:prstGeom prst="bentConnector2">
            <a:avLst/>
          </a:prstGeom>
          <a:ln>
            <a:tailEnd type="triangle"/>
          </a:ln>
        </p:spPr>
        <p:style>
          <a:lnRef idx="3">
            <a:schemeClr val="dk1"/>
          </a:lnRef>
          <a:fillRef idx="0">
            <a:schemeClr val="dk1"/>
          </a:fillRef>
          <a:effectRef idx="2">
            <a:schemeClr val="dk1"/>
          </a:effectRef>
          <a:fontRef idx="minor">
            <a:schemeClr val="tx1"/>
          </a:fontRef>
        </p:style>
      </p:cxnSp>
      <p:cxnSp>
        <p:nvCxnSpPr>
          <p:cNvPr id="183" name="Straight Arrow Connector 182">
            <a:extLst>
              <a:ext uri="{FF2B5EF4-FFF2-40B4-BE49-F238E27FC236}">
                <a16:creationId xmlns:a16="http://schemas.microsoft.com/office/drawing/2014/main" id="{4671B59C-9FD4-4D29-BCBF-D08D214595AE}"/>
              </a:ext>
            </a:extLst>
          </p:cNvPr>
          <p:cNvCxnSpPr>
            <a:cxnSpLocks/>
            <a:stCxn id="51" idx="1"/>
            <a:endCxn id="102" idx="6"/>
          </p:cNvCxnSpPr>
          <p:nvPr/>
        </p:nvCxnSpPr>
        <p:spPr>
          <a:xfrm flipH="1" flipV="1">
            <a:off x="3842222" y="4957864"/>
            <a:ext cx="1151806" cy="1272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86" name="TextBox 185">
            <a:extLst>
              <a:ext uri="{FF2B5EF4-FFF2-40B4-BE49-F238E27FC236}">
                <a16:creationId xmlns:a16="http://schemas.microsoft.com/office/drawing/2014/main" id="{8C068E79-615F-47E4-8BA0-214092229B90}"/>
              </a:ext>
            </a:extLst>
          </p:cNvPr>
          <p:cNvSpPr txBox="1"/>
          <p:nvPr/>
        </p:nvSpPr>
        <p:spPr>
          <a:xfrm>
            <a:off x="2627288" y="4390730"/>
            <a:ext cx="835229" cy="369332"/>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Reject</a:t>
            </a:r>
          </a:p>
        </p:txBody>
      </p:sp>
      <p:sp>
        <p:nvSpPr>
          <p:cNvPr id="187" name="TextBox 186">
            <a:extLst>
              <a:ext uri="{FF2B5EF4-FFF2-40B4-BE49-F238E27FC236}">
                <a16:creationId xmlns:a16="http://schemas.microsoft.com/office/drawing/2014/main" id="{1CEC0FFB-56F1-4C9C-832A-3714EC426513}"/>
              </a:ext>
            </a:extLst>
          </p:cNvPr>
          <p:cNvSpPr txBox="1"/>
          <p:nvPr/>
        </p:nvSpPr>
        <p:spPr>
          <a:xfrm>
            <a:off x="6803798" y="5208798"/>
            <a:ext cx="835229" cy="369332"/>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Accept</a:t>
            </a:r>
          </a:p>
        </p:txBody>
      </p:sp>
      <p:sp>
        <p:nvSpPr>
          <p:cNvPr id="191" name="TextBox 190">
            <a:extLst>
              <a:ext uri="{FF2B5EF4-FFF2-40B4-BE49-F238E27FC236}">
                <a16:creationId xmlns:a16="http://schemas.microsoft.com/office/drawing/2014/main" id="{320ACCAD-2162-4738-8CE0-9D2CE969F9A3}"/>
              </a:ext>
            </a:extLst>
          </p:cNvPr>
          <p:cNvSpPr txBox="1"/>
          <p:nvPr/>
        </p:nvSpPr>
        <p:spPr>
          <a:xfrm>
            <a:off x="5287108" y="2432288"/>
            <a:ext cx="1688123" cy="369332"/>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System Module</a:t>
            </a:r>
          </a:p>
        </p:txBody>
      </p:sp>
    </p:spTree>
    <p:extLst>
      <p:ext uri="{BB962C8B-B14F-4D97-AF65-F5344CB8AC3E}">
        <p14:creationId xmlns:p14="http://schemas.microsoft.com/office/powerpoint/2010/main" val="13816386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34D5B5CF-19E4-45A6-A158-79512F3A5972}"/>
              </a:ext>
            </a:extLst>
          </p:cNvPr>
          <p:cNvGrpSpPr/>
          <p:nvPr/>
        </p:nvGrpSpPr>
        <p:grpSpPr>
          <a:xfrm>
            <a:off x="-168814" y="1895244"/>
            <a:ext cx="5275385" cy="2603354"/>
            <a:chOff x="42204" y="1895244"/>
            <a:chExt cx="5275385" cy="2603354"/>
          </a:xfrm>
        </p:grpSpPr>
        <p:sp>
          <p:nvSpPr>
            <p:cNvPr id="2" name="TextBox 1">
              <a:extLst>
                <a:ext uri="{FF2B5EF4-FFF2-40B4-BE49-F238E27FC236}">
                  <a16:creationId xmlns:a16="http://schemas.microsoft.com/office/drawing/2014/main" id="{3D763CE4-4088-4AF9-BF4B-CC1CDC4B0648}"/>
                </a:ext>
              </a:extLst>
            </p:cNvPr>
            <p:cNvSpPr txBox="1"/>
            <p:nvPr/>
          </p:nvSpPr>
          <p:spPr>
            <a:xfrm>
              <a:off x="436101" y="1895244"/>
              <a:ext cx="3151159" cy="923330"/>
            </a:xfrm>
            <a:prstGeom prst="rect">
              <a:avLst/>
            </a:prstGeom>
            <a:noFill/>
          </p:spPr>
          <p:txBody>
            <a:bodyPr wrap="square" rtlCol="0">
              <a:spAutoFit/>
            </a:bodyPr>
            <a:lstStyle/>
            <a:p>
              <a:pPr algn="ctr"/>
              <a:r>
                <a:rPr lang="en-US" sz="5400" b="1" dirty="0">
                  <a:latin typeface="Times New Roman" panose="02020603050405020304" pitchFamily="18" charset="0"/>
                  <a:cs typeface="Times New Roman" panose="02020603050405020304" pitchFamily="18" charset="0"/>
                </a:rPr>
                <a:t>Benefits.</a:t>
              </a:r>
            </a:p>
          </p:txBody>
        </p:sp>
        <p:sp>
          <p:nvSpPr>
            <p:cNvPr id="3" name="TextBox 2">
              <a:extLst>
                <a:ext uri="{FF2B5EF4-FFF2-40B4-BE49-F238E27FC236}">
                  <a16:creationId xmlns:a16="http://schemas.microsoft.com/office/drawing/2014/main" id="{F44A40EB-F3EE-4039-AECC-2FCB349BD8E8}"/>
                </a:ext>
              </a:extLst>
            </p:cNvPr>
            <p:cNvSpPr txBox="1"/>
            <p:nvPr/>
          </p:nvSpPr>
          <p:spPr>
            <a:xfrm>
              <a:off x="42204" y="2559605"/>
              <a:ext cx="3376246" cy="461665"/>
            </a:xfrm>
            <a:prstGeom prst="rect">
              <a:avLst/>
            </a:prstGeom>
            <a:noFill/>
          </p:spPr>
          <p:txBody>
            <a:bodyPr wrap="square" rtlCol="0">
              <a:spAutoFit/>
            </a:bodyPr>
            <a:lstStyle/>
            <a:p>
              <a:pPr algn="ctr"/>
              <a:r>
                <a:rPr lang="en-US" sz="2400" i="1" dirty="0">
                  <a:latin typeface="Times New Roman" panose="02020603050405020304" pitchFamily="18" charset="0"/>
                  <a:cs typeface="Times New Roman" panose="02020603050405020304" pitchFamily="18" charset="0"/>
                </a:rPr>
                <a:t>of our System..</a:t>
              </a:r>
            </a:p>
          </p:txBody>
        </p:sp>
        <p:sp>
          <p:nvSpPr>
            <p:cNvPr id="4" name="TextBox 3">
              <a:extLst>
                <a:ext uri="{FF2B5EF4-FFF2-40B4-BE49-F238E27FC236}">
                  <a16:creationId xmlns:a16="http://schemas.microsoft.com/office/drawing/2014/main" id="{ED8EC905-0760-4EEC-8BC1-4EF98F08299D}"/>
                </a:ext>
              </a:extLst>
            </p:cNvPr>
            <p:cNvSpPr txBox="1"/>
            <p:nvPr/>
          </p:nvSpPr>
          <p:spPr>
            <a:xfrm>
              <a:off x="729177" y="3021270"/>
              <a:ext cx="4588412" cy="1477328"/>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Our system makes it easy to find pets, buy supplies, and get expert help all in one place. It also builds trust by providing complete health records and reliable delivery options, so owners can feel confident and supported.</a:t>
              </a:r>
            </a:p>
          </p:txBody>
        </p:sp>
      </p:grpSp>
      <p:grpSp>
        <p:nvGrpSpPr>
          <p:cNvPr id="26" name="Group 25">
            <a:extLst>
              <a:ext uri="{FF2B5EF4-FFF2-40B4-BE49-F238E27FC236}">
                <a16:creationId xmlns:a16="http://schemas.microsoft.com/office/drawing/2014/main" id="{5186CE2D-145F-46AD-84A4-1B5B14346045}"/>
              </a:ext>
            </a:extLst>
          </p:cNvPr>
          <p:cNvGrpSpPr/>
          <p:nvPr/>
        </p:nvGrpSpPr>
        <p:grpSpPr>
          <a:xfrm>
            <a:off x="5266003" y="872197"/>
            <a:ext cx="3151159" cy="5078436"/>
            <a:chOff x="5266003" y="872197"/>
            <a:chExt cx="3151159" cy="5078436"/>
          </a:xfrm>
        </p:grpSpPr>
        <p:sp>
          <p:nvSpPr>
            <p:cNvPr id="5" name="Rectangle: Rounded Corners 4">
              <a:extLst>
                <a:ext uri="{FF2B5EF4-FFF2-40B4-BE49-F238E27FC236}">
                  <a16:creationId xmlns:a16="http://schemas.microsoft.com/office/drawing/2014/main" id="{1C27EAE0-DB36-4935-AD5B-73F0AC7213BF}"/>
                </a:ext>
              </a:extLst>
            </p:cNvPr>
            <p:cNvSpPr/>
            <p:nvPr/>
          </p:nvSpPr>
          <p:spPr>
            <a:xfrm>
              <a:off x="5266003" y="872197"/>
              <a:ext cx="3151159" cy="2630659"/>
            </a:xfrm>
            <a:prstGeom prst="roundRect">
              <a:avLst/>
            </a:prstGeom>
            <a:solidFill>
              <a:srgbClr val="3335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EBF6B2B7-BC34-48C8-A03F-E23542084879}"/>
                </a:ext>
              </a:extLst>
            </p:cNvPr>
            <p:cNvSpPr/>
            <p:nvPr/>
          </p:nvSpPr>
          <p:spPr>
            <a:xfrm>
              <a:off x="5387921" y="996458"/>
              <a:ext cx="2893257" cy="4954175"/>
            </a:xfrm>
            <a:prstGeom prst="round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8AC2BC12-AA3D-41B8-B85F-8D1266341789}"/>
                </a:ext>
              </a:extLst>
            </p:cNvPr>
            <p:cNvSpPr/>
            <p:nvPr/>
          </p:nvSpPr>
          <p:spPr>
            <a:xfrm>
              <a:off x="6236672" y="1167619"/>
              <a:ext cx="1195754" cy="1228925"/>
            </a:xfrm>
            <a:prstGeom prst="ellipse">
              <a:avLst/>
            </a:prstGeom>
            <a:solidFill>
              <a:srgbClr val="3335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EBCC52C6-C13D-4F95-BF45-68429B2B71A7}"/>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100000" contrast="100000"/>
                      </a14:imgEffect>
                    </a14:imgLayer>
                  </a14:imgProps>
                </a:ext>
                <a:ext uri="{28A0092B-C50C-407E-A947-70E740481C1C}">
                  <a14:useLocalDpi xmlns:a14="http://schemas.microsoft.com/office/drawing/2010/main" val="0"/>
                </a:ext>
              </a:extLst>
            </a:blip>
            <a:srcRect b="17026"/>
            <a:stretch/>
          </p:blipFill>
          <p:spPr>
            <a:xfrm>
              <a:off x="6319011" y="1340404"/>
              <a:ext cx="1024327" cy="849929"/>
            </a:xfrm>
            <a:prstGeom prst="rect">
              <a:avLst/>
            </a:prstGeom>
          </p:spPr>
        </p:pic>
        <p:sp>
          <p:nvSpPr>
            <p:cNvPr id="21" name="TextBox 20">
              <a:extLst>
                <a:ext uri="{FF2B5EF4-FFF2-40B4-BE49-F238E27FC236}">
                  <a16:creationId xmlns:a16="http://schemas.microsoft.com/office/drawing/2014/main" id="{FFDF124D-D309-43AF-89DA-DD76A2CDC579}"/>
                </a:ext>
              </a:extLst>
            </p:cNvPr>
            <p:cNvSpPr txBox="1"/>
            <p:nvPr/>
          </p:nvSpPr>
          <p:spPr>
            <a:xfrm>
              <a:off x="5542670" y="3078294"/>
              <a:ext cx="2485224" cy="2308324"/>
            </a:xfrm>
            <a:prstGeom prst="rect">
              <a:avLst/>
            </a:prstGeom>
            <a:noFill/>
          </p:spPr>
          <p:txBody>
            <a:bodyPr wrap="square" rtlCol="0">
              <a:spAutoFit/>
            </a:bodyPr>
            <a:lstStyle/>
            <a:p>
              <a:pPr algn="ctr"/>
              <a:r>
                <a:rPr lang="en-US" sz="1600" dirty="0">
                  <a:latin typeface="Times New Roman" panose="02020603050405020304" pitchFamily="18" charset="0"/>
                  <a:cs typeface="Times New Roman" panose="02020603050405020304" pitchFamily="18" charset="0"/>
                </a:rPr>
                <a:t>Provides all essential pet services under one platform, saving time for pet owners and enthusiasts. Our system provides a convenient platform to find pets, buy supplies, and access expert services all in one place.</a:t>
              </a:r>
            </a:p>
          </p:txBody>
        </p:sp>
        <p:sp>
          <p:nvSpPr>
            <p:cNvPr id="20" name="TextBox 19">
              <a:extLst>
                <a:ext uri="{FF2B5EF4-FFF2-40B4-BE49-F238E27FC236}">
                  <a16:creationId xmlns:a16="http://schemas.microsoft.com/office/drawing/2014/main" id="{995FBD3E-F90B-4732-A85D-40CA639067C4}"/>
                </a:ext>
              </a:extLst>
            </p:cNvPr>
            <p:cNvSpPr txBox="1"/>
            <p:nvPr/>
          </p:nvSpPr>
          <p:spPr>
            <a:xfrm>
              <a:off x="5816301" y="2465474"/>
              <a:ext cx="2004508" cy="461665"/>
            </a:xfrm>
            <a:prstGeom prst="rect">
              <a:avLst/>
            </a:prstGeom>
            <a:noFill/>
          </p:spPr>
          <p:txBody>
            <a:bodyPr wrap="square" rtlCol="0">
              <a:spAutoFit/>
            </a:bodyPr>
            <a:lstStyle/>
            <a:p>
              <a:pPr algn="ctr"/>
              <a:r>
                <a:rPr lang="en-US" sz="2400" i="1" dirty="0">
                  <a:latin typeface="Times New Roman" panose="02020603050405020304" pitchFamily="18" charset="0"/>
                  <a:cs typeface="Times New Roman" panose="02020603050405020304" pitchFamily="18" charset="0"/>
                </a:rPr>
                <a:t>Convenience</a:t>
              </a:r>
            </a:p>
          </p:txBody>
        </p:sp>
      </p:grpSp>
      <p:grpSp>
        <p:nvGrpSpPr>
          <p:cNvPr id="25" name="Group 24">
            <a:extLst>
              <a:ext uri="{FF2B5EF4-FFF2-40B4-BE49-F238E27FC236}">
                <a16:creationId xmlns:a16="http://schemas.microsoft.com/office/drawing/2014/main" id="{17DFFFCE-A1CE-4D7F-B6A0-E68DA17F4931}"/>
              </a:ext>
            </a:extLst>
          </p:cNvPr>
          <p:cNvGrpSpPr/>
          <p:nvPr/>
        </p:nvGrpSpPr>
        <p:grpSpPr>
          <a:xfrm>
            <a:off x="8731343" y="872197"/>
            <a:ext cx="3151159" cy="5078436"/>
            <a:chOff x="8731343" y="872197"/>
            <a:chExt cx="3151159" cy="5078436"/>
          </a:xfrm>
        </p:grpSpPr>
        <p:sp>
          <p:nvSpPr>
            <p:cNvPr id="13" name="Rectangle: Rounded Corners 12">
              <a:extLst>
                <a:ext uri="{FF2B5EF4-FFF2-40B4-BE49-F238E27FC236}">
                  <a16:creationId xmlns:a16="http://schemas.microsoft.com/office/drawing/2014/main" id="{77D9482A-2495-4138-88E7-C5973BB5F122}"/>
                </a:ext>
              </a:extLst>
            </p:cNvPr>
            <p:cNvSpPr/>
            <p:nvPr/>
          </p:nvSpPr>
          <p:spPr>
            <a:xfrm>
              <a:off x="8731343" y="872197"/>
              <a:ext cx="3151159" cy="2630659"/>
            </a:xfrm>
            <a:prstGeom prst="roundRect">
              <a:avLst/>
            </a:prstGeom>
            <a:solidFill>
              <a:srgbClr val="3335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08FF5FD8-E18C-4391-9E02-C2C6A55A507A}"/>
                </a:ext>
              </a:extLst>
            </p:cNvPr>
            <p:cNvSpPr/>
            <p:nvPr/>
          </p:nvSpPr>
          <p:spPr>
            <a:xfrm>
              <a:off x="8853261" y="996458"/>
              <a:ext cx="2893257" cy="4954175"/>
            </a:xfrm>
            <a:prstGeom prst="round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FE363D4D-8FD8-4BAF-A1C7-F2871BB48DBB}"/>
                </a:ext>
              </a:extLst>
            </p:cNvPr>
            <p:cNvSpPr/>
            <p:nvPr/>
          </p:nvSpPr>
          <p:spPr>
            <a:xfrm>
              <a:off x="9702012" y="1167619"/>
              <a:ext cx="1195754" cy="1228925"/>
            </a:xfrm>
            <a:prstGeom prst="ellipse">
              <a:avLst/>
            </a:prstGeom>
            <a:solidFill>
              <a:srgbClr val="3335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1D7C3981-3BBC-4166-9D28-76217B09B1E1}"/>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100000" contrast="100000"/>
                      </a14:imgEffect>
                    </a14:imgLayer>
                  </a14:imgProps>
                </a:ext>
                <a:ext uri="{28A0092B-C50C-407E-A947-70E740481C1C}">
                  <a14:useLocalDpi xmlns:a14="http://schemas.microsoft.com/office/drawing/2010/main" val="0"/>
                </a:ext>
              </a:extLst>
            </a:blip>
            <a:srcRect b="14155"/>
            <a:stretch/>
          </p:blipFill>
          <p:spPr>
            <a:xfrm>
              <a:off x="9715301" y="1252404"/>
              <a:ext cx="1176713" cy="1010148"/>
            </a:xfrm>
            <a:prstGeom prst="rect">
              <a:avLst/>
            </a:prstGeom>
          </p:spPr>
        </p:pic>
        <p:sp>
          <p:nvSpPr>
            <p:cNvPr id="22" name="TextBox 21">
              <a:extLst>
                <a:ext uri="{FF2B5EF4-FFF2-40B4-BE49-F238E27FC236}">
                  <a16:creationId xmlns:a16="http://schemas.microsoft.com/office/drawing/2014/main" id="{39E0C123-E464-44AF-B1D7-6B676CB45B5E}"/>
                </a:ext>
              </a:extLst>
            </p:cNvPr>
            <p:cNvSpPr txBox="1"/>
            <p:nvPr/>
          </p:nvSpPr>
          <p:spPr>
            <a:xfrm>
              <a:off x="8765685" y="2469957"/>
              <a:ext cx="3028478" cy="415498"/>
            </a:xfrm>
            <a:prstGeom prst="rect">
              <a:avLst/>
            </a:prstGeom>
            <a:noFill/>
          </p:spPr>
          <p:txBody>
            <a:bodyPr wrap="square" rtlCol="0">
              <a:spAutoFit/>
            </a:bodyPr>
            <a:lstStyle/>
            <a:p>
              <a:pPr algn="ctr"/>
              <a:r>
                <a:rPr lang="en-US" sz="2100" i="1" dirty="0">
                  <a:latin typeface="Times New Roman" panose="02020603050405020304" pitchFamily="18" charset="0"/>
                  <a:cs typeface="Times New Roman" panose="02020603050405020304" pitchFamily="18" charset="0"/>
                </a:rPr>
                <a:t>Reliability and Safety</a:t>
              </a:r>
            </a:p>
          </p:txBody>
        </p:sp>
        <p:sp>
          <p:nvSpPr>
            <p:cNvPr id="23" name="TextBox 22">
              <a:extLst>
                <a:ext uri="{FF2B5EF4-FFF2-40B4-BE49-F238E27FC236}">
                  <a16:creationId xmlns:a16="http://schemas.microsoft.com/office/drawing/2014/main" id="{0E51B5A8-5268-4283-A0F5-D3BAA1AD0A19}"/>
                </a:ext>
              </a:extLst>
            </p:cNvPr>
            <p:cNvSpPr txBox="1"/>
            <p:nvPr/>
          </p:nvSpPr>
          <p:spPr>
            <a:xfrm>
              <a:off x="9218193" y="3069330"/>
              <a:ext cx="2171465" cy="2062103"/>
            </a:xfrm>
            <a:prstGeom prst="rect">
              <a:avLst/>
            </a:prstGeom>
            <a:noFill/>
          </p:spPr>
          <p:txBody>
            <a:bodyPr wrap="square" rtlCol="0">
              <a:spAutoFit/>
            </a:bodyPr>
            <a:lstStyle/>
            <a:p>
              <a:pPr algn="ctr"/>
              <a:r>
                <a:rPr lang="en-US" sz="1600">
                  <a:latin typeface="Times New Roman" panose="02020603050405020304" pitchFamily="18" charset="0"/>
                  <a:cs typeface="Times New Roman" panose="02020603050405020304" pitchFamily="18" charset="0"/>
                </a:rPr>
                <a:t>Ensures safe delivery and veterinary care, backed by certified professionals. It ensures reliability and safety by offering trustworthy delivery and quality control.</a:t>
              </a:r>
              <a:endParaRPr lang="en-US" sz="1600" dirty="0">
                <a:latin typeface="Times New Roman" panose="02020603050405020304" pitchFamily="18" charset="0"/>
                <a:cs typeface="Times New Roman" panose="02020603050405020304" pitchFamily="18" charset="0"/>
              </a:endParaRPr>
            </a:p>
          </p:txBody>
        </p:sp>
      </p:grpSp>
      <p:grpSp>
        <p:nvGrpSpPr>
          <p:cNvPr id="41" name="Pettofy">
            <a:extLst>
              <a:ext uri="{FF2B5EF4-FFF2-40B4-BE49-F238E27FC236}">
                <a16:creationId xmlns:a16="http://schemas.microsoft.com/office/drawing/2014/main" id="{ACC954BB-272C-4E2D-B6BE-52756FA0B28F}"/>
              </a:ext>
            </a:extLst>
          </p:cNvPr>
          <p:cNvGrpSpPr/>
          <p:nvPr/>
        </p:nvGrpSpPr>
        <p:grpSpPr>
          <a:xfrm>
            <a:off x="10129205" y="6123317"/>
            <a:ext cx="2020941" cy="538458"/>
            <a:chOff x="4406383" y="5593584"/>
            <a:chExt cx="2160497" cy="523220"/>
          </a:xfrm>
        </p:grpSpPr>
        <p:sp>
          <p:nvSpPr>
            <p:cNvPr id="42" name="TextBox 41">
              <a:extLst>
                <a:ext uri="{FF2B5EF4-FFF2-40B4-BE49-F238E27FC236}">
                  <a16:creationId xmlns:a16="http://schemas.microsoft.com/office/drawing/2014/main" id="{BF7BFF6B-B450-4480-86EA-FABDDEFE6536}"/>
                </a:ext>
              </a:extLst>
            </p:cNvPr>
            <p:cNvSpPr txBox="1"/>
            <p:nvPr/>
          </p:nvSpPr>
          <p:spPr>
            <a:xfrm>
              <a:off x="4681810" y="5593584"/>
              <a:ext cx="1885070" cy="523220"/>
            </a:xfrm>
            <a:prstGeom prst="rect">
              <a:avLst/>
            </a:prstGeom>
            <a:noFill/>
            <a:ln>
              <a:noFill/>
            </a:ln>
          </p:spPr>
          <p:txBody>
            <a:bodyPr wrap="square" rtlCol="0">
              <a:spAutoFit/>
            </a:bodyPr>
            <a:lstStyle/>
            <a:p>
              <a:pPr algn="ctr"/>
              <a:r>
                <a:rPr lang="en-US" sz="2800" b="1" dirty="0" err="1">
                  <a:latin typeface="Californian FB" panose="0207040306080B030204" pitchFamily="18" charset="0"/>
                </a:rPr>
                <a:t>Pettofy</a:t>
              </a:r>
              <a:endParaRPr lang="en-US" sz="2800" b="1" dirty="0">
                <a:latin typeface="Californian FB" panose="0207040306080B030204" pitchFamily="18" charset="0"/>
              </a:endParaRPr>
            </a:p>
          </p:txBody>
        </p:sp>
        <p:pic>
          <p:nvPicPr>
            <p:cNvPr id="43" name="Picture 42">
              <a:extLst>
                <a:ext uri="{FF2B5EF4-FFF2-40B4-BE49-F238E27FC236}">
                  <a16:creationId xmlns:a16="http://schemas.microsoft.com/office/drawing/2014/main" id="{3FE0BC13-A45B-4805-8E77-290A6A3AF72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9832035">
              <a:off x="4406383" y="5660995"/>
              <a:ext cx="267867" cy="267867"/>
            </a:xfrm>
            <a:prstGeom prst="rect">
              <a:avLst/>
            </a:prstGeom>
          </p:spPr>
        </p:pic>
        <p:pic>
          <p:nvPicPr>
            <p:cNvPr id="44" name="Picture 43">
              <a:extLst>
                <a:ext uri="{FF2B5EF4-FFF2-40B4-BE49-F238E27FC236}">
                  <a16:creationId xmlns:a16="http://schemas.microsoft.com/office/drawing/2014/main" id="{10FA0245-78A7-4386-91A4-08400C3B2D5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992979">
              <a:off x="4645438" y="5691881"/>
              <a:ext cx="345900" cy="345900"/>
            </a:xfrm>
            <a:prstGeom prst="rect">
              <a:avLst/>
            </a:prstGeom>
          </p:spPr>
        </p:pic>
      </p:grpSp>
      <p:grpSp>
        <p:nvGrpSpPr>
          <p:cNvPr id="58" name="Group 57">
            <a:extLst>
              <a:ext uri="{FF2B5EF4-FFF2-40B4-BE49-F238E27FC236}">
                <a16:creationId xmlns:a16="http://schemas.microsoft.com/office/drawing/2014/main" id="{D73DE004-BC20-4D68-A9C7-C146234D93F0}"/>
              </a:ext>
            </a:extLst>
          </p:cNvPr>
          <p:cNvGrpSpPr/>
          <p:nvPr/>
        </p:nvGrpSpPr>
        <p:grpSpPr>
          <a:xfrm>
            <a:off x="15956684" y="863780"/>
            <a:ext cx="3151159" cy="5078436"/>
            <a:chOff x="8731343" y="872197"/>
            <a:chExt cx="3151159" cy="5078436"/>
          </a:xfrm>
        </p:grpSpPr>
        <p:sp>
          <p:nvSpPr>
            <p:cNvPr id="59" name="Rectangle: Rounded Corners 58">
              <a:extLst>
                <a:ext uri="{FF2B5EF4-FFF2-40B4-BE49-F238E27FC236}">
                  <a16:creationId xmlns:a16="http://schemas.microsoft.com/office/drawing/2014/main" id="{EA934F72-98E4-42C0-9F5A-9E0832C8170A}"/>
                </a:ext>
              </a:extLst>
            </p:cNvPr>
            <p:cNvSpPr/>
            <p:nvPr/>
          </p:nvSpPr>
          <p:spPr>
            <a:xfrm>
              <a:off x="8731343" y="872197"/>
              <a:ext cx="3151159" cy="2630659"/>
            </a:xfrm>
            <a:prstGeom prst="roundRect">
              <a:avLst/>
            </a:prstGeom>
            <a:solidFill>
              <a:srgbClr val="3335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Rounded Corners 59">
              <a:extLst>
                <a:ext uri="{FF2B5EF4-FFF2-40B4-BE49-F238E27FC236}">
                  <a16:creationId xmlns:a16="http://schemas.microsoft.com/office/drawing/2014/main" id="{383C4F1B-3E6C-451D-A1C6-F98E38EB1503}"/>
                </a:ext>
              </a:extLst>
            </p:cNvPr>
            <p:cNvSpPr/>
            <p:nvPr/>
          </p:nvSpPr>
          <p:spPr>
            <a:xfrm>
              <a:off x="8853261" y="996458"/>
              <a:ext cx="2893257" cy="4954175"/>
            </a:xfrm>
            <a:prstGeom prst="round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8A936001-CD0C-4C7C-BE4E-416DAE4BCB2E}"/>
                </a:ext>
              </a:extLst>
            </p:cNvPr>
            <p:cNvSpPr/>
            <p:nvPr/>
          </p:nvSpPr>
          <p:spPr>
            <a:xfrm>
              <a:off x="9702012" y="1167619"/>
              <a:ext cx="1195754" cy="1228925"/>
            </a:xfrm>
            <a:prstGeom prst="ellipse">
              <a:avLst/>
            </a:prstGeom>
            <a:solidFill>
              <a:srgbClr val="3335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Picture 61">
              <a:extLst>
                <a:ext uri="{FF2B5EF4-FFF2-40B4-BE49-F238E27FC236}">
                  <a16:creationId xmlns:a16="http://schemas.microsoft.com/office/drawing/2014/main" id="{434332E9-5EEA-45BC-B79B-2AAB2FFDEB62}"/>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100000" contrast="100000"/>
                      </a14:imgEffect>
                    </a14:imgLayer>
                  </a14:imgProps>
                </a:ext>
                <a:ext uri="{28A0092B-C50C-407E-A947-70E740481C1C}">
                  <a14:useLocalDpi xmlns:a14="http://schemas.microsoft.com/office/drawing/2010/main" val="0"/>
                </a:ext>
              </a:extLst>
            </a:blip>
            <a:srcRect b="14155"/>
            <a:stretch/>
          </p:blipFill>
          <p:spPr>
            <a:xfrm>
              <a:off x="9715301" y="1252404"/>
              <a:ext cx="1176713" cy="1010148"/>
            </a:xfrm>
            <a:prstGeom prst="rect">
              <a:avLst/>
            </a:prstGeom>
          </p:spPr>
        </p:pic>
        <p:sp>
          <p:nvSpPr>
            <p:cNvPr id="63" name="TextBox 62">
              <a:extLst>
                <a:ext uri="{FF2B5EF4-FFF2-40B4-BE49-F238E27FC236}">
                  <a16:creationId xmlns:a16="http://schemas.microsoft.com/office/drawing/2014/main" id="{DB3B95A7-17B9-4913-962E-1B7FC8913992}"/>
                </a:ext>
              </a:extLst>
            </p:cNvPr>
            <p:cNvSpPr txBox="1"/>
            <p:nvPr/>
          </p:nvSpPr>
          <p:spPr>
            <a:xfrm>
              <a:off x="8821957" y="2469957"/>
              <a:ext cx="3028478" cy="415498"/>
            </a:xfrm>
            <a:prstGeom prst="rect">
              <a:avLst/>
            </a:prstGeom>
            <a:noFill/>
          </p:spPr>
          <p:txBody>
            <a:bodyPr wrap="square" rtlCol="0">
              <a:spAutoFit/>
            </a:bodyPr>
            <a:lstStyle/>
            <a:p>
              <a:pPr algn="ctr"/>
              <a:r>
                <a:rPr lang="en-US" sz="2100" i="1" dirty="0">
                  <a:latin typeface="Times New Roman" panose="02020603050405020304" pitchFamily="18" charset="0"/>
                  <a:cs typeface="Times New Roman" panose="02020603050405020304" pitchFamily="18" charset="0"/>
                </a:rPr>
                <a:t>Community Building</a:t>
              </a:r>
            </a:p>
          </p:txBody>
        </p:sp>
        <p:sp>
          <p:nvSpPr>
            <p:cNvPr id="64" name="TextBox 63">
              <a:extLst>
                <a:ext uri="{FF2B5EF4-FFF2-40B4-BE49-F238E27FC236}">
                  <a16:creationId xmlns:a16="http://schemas.microsoft.com/office/drawing/2014/main" id="{A096F986-1D63-4B57-972B-1B3D16479EAB}"/>
                </a:ext>
              </a:extLst>
            </p:cNvPr>
            <p:cNvSpPr txBox="1"/>
            <p:nvPr/>
          </p:nvSpPr>
          <p:spPr>
            <a:xfrm>
              <a:off x="9133785" y="3041194"/>
              <a:ext cx="2383728" cy="2062103"/>
            </a:xfrm>
            <a:prstGeom prst="rect">
              <a:avLst/>
            </a:prstGeom>
            <a:noFill/>
          </p:spPr>
          <p:txBody>
            <a:bodyPr wrap="square" rtlCol="0">
              <a:spAutoFit/>
            </a:bodyPr>
            <a:lstStyle/>
            <a:p>
              <a:pPr algn="ctr"/>
              <a:r>
                <a:rPr lang="en-US" sz="1600" dirty="0">
                  <a:latin typeface="Times New Roman" panose="02020603050405020304" pitchFamily="18" charset="0"/>
                  <a:cs typeface="Times New Roman" panose="02020603050405020304" pitchFamily="18" charset="0"/>
                </a:rPr>
                <a:t>Encourages responsible pet ownership and strengthens the pet care community. Plus, </a:t>
              </a:r>
              <a:r>
                <a:rPr lang="en-US" sz="1600" dirty="0" err="1">
                  <a:latin typeface="Times New Roman" panose="02020603050405020304" pitchFamily="18" charset="0"/>
                  <a:cs typeface="Times New Roman" panose="02020603050405020304" pitchFamily="18" charset="0"/>
                </a:rPr>
                <a:t>Pettofy</a:t>
              </a:r>
              <a:r>
                <a:rPr lang="en-US" sz="1600" dirty="0">
                  <a:latin typeface="Times New Roman" panose="02020603050405020304" pitchFamily="18" charset="0"/>
                  <a:cs typeface="Times New Roman" panose="02020603050405020304" pitchFamily="18" charset="0"/>
                </a:rPr>
                <a:t> fosters a community of pet lovers, making pet ownership more enjoyable and supportive.</a:t>
              </a:r>
            </a:p>
          </p:txBody>
        </p:sp>
      </p:grpSp>
      <p:grpSp>
        <p:nvGrpSpPr>
          <p:cNvPr id="65" name="Group 64">
            <a:extLst>
              <a:ext uri="{FF2B5EF4-FFF2-40B4-BE49-F238E27FC236}">
                <a16:creationId xmlns:a16="http://schemas.microsoft.com/office/drawing/2014/main" id="{41CCC71A-DDAF-48D3-974B-0F0B62C5ECC3}"/>
              </a:ext>
            </a:extLst>
          </p:cNvPr>
          <p:cNvGrpSpPr/>
          <p:nvPr/>
        </p:nvGrpSpPr>
        <p:grpSpPr>
          <a:xfrm>
            <a:off x="12407944" y="874670"/>
            <a:ext cx="3151159" cy="5078436"/>
            <a:chOff x="4975513" y="874670"/>
            <a:chExt cx="3151159" cy="5078436"/>
          </a:xfrm>
        </p:grpSpPr>
        <p:grpSp>
          <p:nvGrpSpPr>
            <p:cNvPr id="66" name="Group 65">
              <a:extLst>
                <a:ext uri="{FF2B5EF4-FFF2-40B4-BE49-F238E27FC236}">
                  <a16:creationId xmlns:a16="http://schemas.microsoft.com/office/drawing/2014/main" id="{16AFA92C-7B1E-406F-8CCA-3EE34C7BB514}"/>
                </a:ext>
              </a:extLst>
            </p:cNvPr>
            <p:cNvGrpSpPr/>
            <p:nvPr/>
          </p:nvGrpSpPr>
          <p:grpSpPr>
            <a:xfrm>
              <a:off x="4975513" y="874670"/>
              <a:ext cx="3151159" cy="5078436"/>
              <a:chOff x="8731343" y="872197"/>
              <a:chExt cx="3151159" cy="5078436"/>
            </a:xfrm>
          </p:grpSpPr>
          <p:sp>
            <p:nvSpPr>
              <p:cNvPr id="68" name="Rectangle: Rounded Corners 67">
                <a:extLst>
                  <a:ext uri="{FF2B5EF4-FFF2-40B4-BE49-F238E27FC236}">
                    <a16:creationId xmlns:a16="http://schemas.microsoft.com/office/drawing/2014/main" id="{4A9CD129-15F3-4D87-A810-0035C8AD8EF9}"/>
                  </a:ext>
                </a:extLst>
              </p:cNvPr>
              <p:cNvSpPr/>
              <p:nvPr/>
            </p:nvSpPr>
            <p:spPr>
              <a:xfrm>
                <a:off x="8731343" y="872197"/>
                <a:ext cx="3151159" cy="2630659"/>
              </a:xfrm>
              <a:prstGeom prst="roundRect">
                <a:avLst/>
              </a:prstGeom>
              <a:solidFill>
                <a:srgbClr val="3335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Rounded Corners 68">
                <a:extLst>
                  <a:ext uri="{FF2B5EF4-FFF2-40B4-BE49-F238E27FC236}">
                    <a16:creationId xmlns:a16="http://schemas.microsoft.com/office/drawing/2014/main" id="{29C69240-2287-464B-9681-84A4C2A815F8}"/>
                  </a:ext>
                </a:extLst>
              </p:cNvPr>
              <p:cNvSpPr/>
              <p:nvPr/>
            </p:nvSpPr>
            <p:spPr>
              <a:xfrm>
                <a:off x="8853261" y="996458"/>
                <a:ext cx="2893257" cy="4954175"/>
              </a:xfrm>
              <a:prstGeom prst="round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A75B87C6-0907-4C59-AC27-759E31B403D2}"/>
                  </a:ext>
                </a:extLst>
              </p:cNvPr>
              <p:cNvSpPr/>
              <p:nvPr/>
            </p:nvSpPr>
            <p:spPr>
              <a:xfrm>
                <a:off x="9702012" y="1167619"/>
                <a:ext cx="1195754" cy="1228925"/>
              </a:xfrm>
              <a:prstGeom prst="ellipse">
                <a:avLst/>
              </a:prstGeom>
              <a:solidFill>
                <a:srgbClr val="3335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 name="Picture 70">
                <a:extLst>
                  <a:ext uri="{FF2B5EF4-FFF2-40B4-BE49-F238E27FC236}">
                    <a16:creationId xmlns:a16="http://schemas.microsoft.com/office/drawing/2014/main" id="{63F9CA6C-8AD4-4E8B-AC1E-E8FCC803667E}"/>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100000" contrast="100000"/>
                        </a14:imgEffect>
                      </a14:imgLayer>
                    </a14:imgProps>
                  </a:ext>
                  <a:ext uri="{28A0092B-C50C-407E-A947-70E740481C1C}">
                    <a14:useLocalDpi xmlns:a14="http://schemas.microsoft.com/office/drawing/2010/main" val="0"/>
                  </a:ext>
                </a:extLst>
              </a:blip>
              <a:srcRect b="14155"/>
              <a:stretch/>
            </p:blipFill>
            <p:spPr>
              <a:xfrm>
                <a:off x="9715301" y="1252404"/>
                <a:ext cx="1176713" cy="1010148"/>
              </a:xfrm>
              <a:prstGeom prst="rect">
                <a:avLst/>
              </a:prstGeom>
            </p:spPr>
          </p:pic>
          <p:sp>
            <p:nvSpPr>
              <p:cNvPr id="72" name="TextBox 71">
                <a:extLst>
                  <a:ext uri="{FF2B5EF4-FFF2-40B4-BE49-F238E27FC236}">
                    <a16:creationId xmlns:a16="http://schemas.microsoft.com/office/drawing/2014/main" id="{869E2608-1D0B-47EC-853D-0A5D0A2AAA70}"/>
                  </a:ext>
                </a:extLst>
              </p:cNvPr>
              <p:cNvSpPr txBox="1"/>
              <p:nvPr/>
            </p:nvSpPr>
            <p:spPr>
              <a:xfrm>
                <a:off x="9161924" y="3041194"/>
                <a:ext cx="2317071" cy="2062103"/>
              </a:xfrm>
              <a:prstGeom prst="rect">
                <a:avLst/>
              </a:prstGeom>
              <a:noFill/>
            </p:spPr>
            <p:txBody>
              <a:bodyPr wrap="square" rtlCol="0">
                <a:spAutoFit/>
              </a:bodyPr>
              <a:lstStyle/>
              <a:p>
                <a:pPr algn="ctr"/>
                <a:r>
                  <a:rPr lang="en-US" sz="1600" dirty="0">
                    <a:latin typeface="Times New Roman" panose="02020603050405020304" pitchFamily="18" charset="0"/>
                    <a:cs typeface="Times New Roman" panose="02020603050405020304" pitchFamily="18" charset="0"/>
                  </a:rPr>
                  <a:t>Detailed health and certification information for all pets, building trust with customers. With complete health records and transparent processes, users can make informed choices confidently..</a:t>
                </a:r>
              </a:p>
            </p:txBody>
          </p:sp>
        </p:grpSp>
        <p:sp>
          <p:nvSpPr>
            <p:cNvPr id="67" name="Rectangle 66">
              <a:extLst>
                <a:ext uri="{FF2B5EF4-FFF2-40B4-BE49-F238E27FC236}">
                  <a16:creationId xmlns:a16="http://schemas.microsoft.com/office/drawing/2014/main" id="{44FFB2E8-BF56-4E5A-8042-336A809172B7}"/>
                </a:ext>
              </a:extLst>
            </p:cNvPr>
            <p:cNvSpPr/>
            <p:nvPr/>
          </p:nvSpPr>
          <p:spPr>
            <a:xfrm>
              <a:off x="5615558" y="2423298"/>
              <a:ext cx="1866665" cy="461665"/>
            </a:xfrm>
            <a:prstGeom prst="rect">
              <a:avLst/>
            </a:prstGeom>
          </p:spPr>
          <p:txBody>
            <a:bodyPr wrap="none">
              <a:spAutoFit/>
            </a:bodyPr>
            <a:lstStyle/>
            <a:p>
              <a:r>
                <a:rPr lang="en-US" sz="2400" i="1" dirty="0">
                  <a:latin typeface="Times New Roman" panose="02020603050405020304" pitchFamily="18" charset="0"/>
                  <a:cs typeface="Times New Roman" panose="02020603050405020304" pitchFamily="18" charset="0"/>
                </a:rPr>
                <a:t>Transparency</a:t>
              </a:r>
            </a:p>
          </p:txBody>
        </p:sp>
      </p:grpSp>
    </p:spTree>
    <p:extLst>
      <p:ext uri="{BB962C8B-B14F-4D97-AF65-F5344CB8AC3E}">
        <p14:creationId xmlns:p14="http://schemas.microsoft.com/office/powerpoint/2010/main" val="933000893"/>
      </p:ext>
    </p:extLst>
  </p:cSld>
  <p:clrMapOvr>
    <a:masterClrMapping/>
  </p:clrMapOvr>
  <mc:AlternateContent xmlns:mc="http://schemas.openxmlformats.org/markup-compatibility/2006" xmlns:p14="http://schemas.microsoft.com/office/powerpoint/2010/main">
    <mc:Choice Requires="p14">
      <p:transition spd="slow" p14:dur="1500">
        <p:pull/>
      </p:transition>
    </mc:Choice>
    <mc:Fallback xmlns="">
      <p:transition spd="slow">
        <p:pull/>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34D5B5CF-19E4-45A6-A158-79512F3A5972}"/>
              </a:ext>
            </a:extLst>
          </p:cNvPr>
          <p:cNvGrpSpPr/>
          <p:nvPr/>
        </p:nvGrpSpPr>
        <p:grpSpPr>
          <a:xfrm>
            <a:off x="-8170942" y="1895244"/>
            <a:ext cx="5275385" cy="2603354"/>
            <a:chOff x="42204" y="1895244"/>
            <a:chExt cx="5275385" cy="2603354"/>
          </a:xfrm>
        </p:grpSpPr>
        <p:sp>
          <p:nvSpPr>
            <p:cNvPr id="2" name="TextBox 1">
              <a:extLst>
                <a:ext uri="{FF2B5EF4-FFF2-40B4-BE49-F238E27FC236}">
                  <a16:creationId xmlns:a16="http://schemas.microsoft.com/office/drawing/2014/main" id="{3D763CE4-4088-4AF9-BF4B-CC1CDC4B0648}"/>
                </a:ext>
              </a:extLst>
            </p:cNvPr>
            <p:cNvSpPr txBox="1"/>
            <p:nvPr/>
          </p:nvSpPr>
          <p:spPr>
            <a:xfrm>
              <a:off x="436101" y="1895244"/>
              <a:ext cx="3151159" cy="923330"/>
            </a:xfrm>
            <a:prstGeom prst="rect">
              <a:avLst/>
            </a:prstGeom>
            <a:noFill/>
          </p:spPr>
          <p:txBody>
            <a:bodyPr wrap="square" rtlCol="0">
              <a:spAutoFit/>
            </a:bodyPr>
            <a:lstStyle/>
            <a:p>
              <a:pPr algn="ctr"/>
              <a:r>
                <a:rPr lang="en-US" sz="5400" b="1" dirty="0">
                  <a:latin typeface="Times New Roman" panose="02020603050405020304" pitchFamily="18" charset="0"/>
                  <a:cs typeface="Times New Roman" panose="02020603050405020304" pitchFamily="18" charset="0"/>
                </a:rPr>
                <a:t>Benefits.</a:t>
              </a:r>
            </a:p>
          </p:txBody>
        </p:sp>
        <p:sp>
          <p:nvSpPr>
            <p:cNvPr id="3" name="TextBox 2">
              <a:extLst>
                <a:ext uri="{FF2B5EF4-FFF2-40B4-BE49-F238E27FC236}">
                  <a16:creationId xmlns:a16="http://schemas.microsoft.com/office/drawing/2014/main" id="{F44A40EB-F3EE-4039-AECC-2FCB349BD8E8}"/>
                </a:ext>
              </a:extLst>
            </p:cNvPr>
            <p:cNvSpPr txBox="1"/>
            <p:nvPr/>
          </p:nvSpPr>
          <p:spPr>
            <a:xfrm>
              <a:off x="42204" y="2559605"/>
              <a:ext cx="3376246" cy="461665"/>
            </a:xfrm>
            <a:prstGeom prst="rect">
              <a:avLst/>
            </a:prstGeom>
            <a:noFill/>
          </p:spPr>
          <p:txBody>
            <a:bodyPr wrap="square" rtlCol="0">
              <a:spAutoFit/>
            </a:bodyPr>
            <a:lstStyle/>
            <a:p>
              <a:pPr algn="ctr"/>
              <a:r>
                <a:rPr lang="en-US" sz="2400" i="1" dirty="0">
                  <a:latin typeface="Times New Roman" panose="02020603050405020304" pitchFamily="18" charset="0"/>
                  <a:cs typeface="Times New Roman" panose="02020603050405020304" pitchFamily="18" charset="0"/>
                </a:rPr>
                <a:t>of our System..</a:t>
              </a:r>
            </a:p>
          </p:txBody>
        </p:sp>
        <p:sp>
          <p:nvSpPr>
            <p:cNvPr id="4" name="TextBox 3">
              <a:extLst>
                <a:ext uri="{FF2B5EF4-FFF2-40B4-BE49-F238E27FC236}">
                  <a16:creationId xmlns:a16="http://schemas.microsoft.com/office/drawing/2014/main" id="{ED8EC905-0760-4EEC-8BC1-4EF98F08299D}"/>
                </a:ext>
              </a:extLst>
            </p:cNvPr>
            <p:cNvSpPr txBox="1"/>
            <p:nvPr/>
          </p:nvSpPr>
          <p:spPr>
            <a:xfrm>
              <a:off x="729177" y="3021270"/>
              <a:ext cx="4588412" cy="1477328"/>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Our system makes it easy to find pets, buy supplies, and get expert help all in one place. It also builds trust by providing complete health records and reliable delivery options, so owners can feel confident and supported.</a:t>
              </a:r>
            </a:p>
          </p:txBody>
        </p:sp>
      </p:grpSp>
      <p:grpSp>
        <p:nvGrpSpPr>
          <p:cNvPr id="26" name="Group 25">
            <a:extLst>
              <a:ext uri="{FF2B5EF4-FFF2-40B4-BE49-F238E27FC236}">
                <a16:creationId xmlns:a16="http://schemas.microsoft.com/office/drawing/2014/main" id="{5186CE2D-145F-46AD-84A4-1B5B14346045}"/>
              </a:ext>
            </a:extLst>
          </p:cNvPr>
          <p:cNvGrpSpPr/>
          <p:nvPr/>
        </p:nvGrpSpPr>
        <p:grpSpPr>
          <a:xfrm>
            <a:off x="-2154238" y="872197"/>
            <a:ext cx="3151159" cy="5078436"/>
            <a:chOff x="5266003" y="872197"/>
            <a:chExt cx="3151159" cy="5078436"/>
          </a:xfrm>
        </p:grpSpPr>
        <p:sp>
          <p:nvSpPr>
            <p:cNvPr id="5" name="Rectangle: Rounded Corners 4">
              <a:extLst>
                <a:ext uri="{FF2B5EF4-FFF2-40B4-BE49-F238E27FC236}">
                  <a16:creationId xmlns:a16="http://schemas.microsoft.com/office/drawing/2014/main" id="{1C27EAE0-DB36-4935-AD5B-73F0AC7213BF}"/>
                </a:ext>
              </a:extLst>
            </p:cNvPr>
            <p:cNvSpPr/>
            <p:nvPr/>
          </p:nvSpPr>
          <p:spPr>
            <a:xfrm>
              <a:off x="5266003" y="872197"/>
              <a:ext cx="3151159" cy="2630659"/>
            </a:xfrm>
            <a:prstGeom prst="roundRect">
              <a:avLst/>
            </a:prstGeom>
            <a:solidFill>
              <a:srgbClr val="3335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EBF6B2B7-BC34-48C8-A03F-E23542084879}"/>
                </a:ext>
              </a:extLst>
            </p:cNvPr>
            <p:cNvSpPr/>
            <p:nvPr/>
          </p:nvSpPr>
          <p:spPr>
            <a:xfrm>
              <a:off x="5387921" y="996458"/>
              <a:ext cx="2893257" cy="4954175"/>
            </a:xfrm>
            <a:prstGeom prst="round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8AC2BC12-AA3D-41B8-B85F-8D1266341789}"/>
                </a:ext>
              </a:extLst>
            </p:cNvPr>
            <p:cNvSpPr/>
            <p:nvPr/>
          </p:nvSpPr>
          <p:spPr>
            <a:xfrm>
              <a:off x="6236672" y="1167619"/>
              <a:ext cx="1195754" cy="1228925"/>
            </a:xfrm>
            <a:prstGeom prst="ellipse">
              <a:avLst/>
            </a:prstGeom>
            <a:solidFill>
              <a:srgbClr val="3335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EBCC52C6-C13D-4F95-BF45-68429B2B71A7}"/>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100000" contrast="100000"/>
                      </a14:imgEffect>
                    </a14:imgLayer>
                  </a14:imgProps>
                </a:ext>
                <a:ext uri="{28A0092B-C50C-407E-A947-70E740481C1C}">
                  <a14:useLocalDpi xmlns:a14="http://schemas.microsoft.com/office/drawing/2010/main" val="0"/>
                </a:ext>
              </a:extLst>
            </a:blip>
            <a:srcRect b="17026"/>
            <a:stretch/>
          </p:blipFill>
          <p:spPr>
            <a:xfrm>
              <a:off x="6319011" y="1340404"/>
              <a:ext cx="1024327" cy="849929"/>
            </a:xfrm>
            <a:prstGeom prst="rect">
              <a:avLst/>
            </a:prstGeom>
          </p:spPr>
        </p:pic>
        <p:sp>
          <p:nvSpPr>
            <p:cNvPr id="21" name="TextBox 20">
              <a:extLst>
                <a:ext uri="{FF2B5EF4-FFF2-40B4-BE49-F238E27FC236}">
                  <a16:creationId xmlns:a16="http://schemas.microsoft.com/office/drawing/2014/main" id="{FFDF124D-D309-43AF-89DA-DD76A2CDC579}"/>
                </a:ext>
              </a:extLst>
            </p:cNvPr>
            <p:cNvSpPr txBox="1"/>
            <p:nvPr/>
          </p:nvSpPr>
          <p:spPr>
            <a:xfrm>
              <a:off x="5542670" y="3078294"/>
              <a:ext cx="2485224" cy="2308324"/>
            </a:xfrm>
            <a:prstGeom prst="rect">
              <a:avLst/>
            </a:prstGeom>
            <a:noFill/>
          </p:spPr>
          <p:txBody>
            <a:bodyPr wrap="square" rtlCol="0">
              <a:spAutoFit/>
            </a:bodyPr>
            <a:lstStyle/>
            <a:p>
              <a:pPr algn="ctr"/>
              <a:r>
                <a:rPr lang="en-US" sz="1600" dirty="0">
                  <a:latin typeface="Times New Roman" panose="02020603050405020304" pitchFamily="18" charset="0"/>
                  <a:cs typeface="Times New Roman" panose="02020603050405020304" pitchFamily="18" charset="0"/>
                </a:rPr>
                <a:t>Provides all essential pet services under one platform, saving time for pet owners and enthusiasts. Our system provides a convenient platform to find pets, buy supplies, and access expert services all in one place.</a:t>
              </a:r>
            </a:p>
          </p:txBody>
        </p:sp>
        <p:sp>
          <p:nvSpPr>
            <p:cNvPr id="20" name="TextBox 19">
              <a:extLst>
                <a:ext uri="{FF2B5EF4-FFF2-40B4-BE49-F238E27FC236}">
                  <a16:creationId xmlns:a16="http://schemas.microsoft.com/office/drawing/2014/main" id="{995FBD3E-F90B-4732-A85D-40CA639067C4}"/>
                </a:ext>
              </a:extLst>
            </p:cNvPr>
            <p:cNvSpPr txBox="1"/>
            <p:nvPr/>
          </p:nvSpPr>
          <p:spPr>
            <a:xfrm>
              <a:off x="5816301" y="2465474"/>
              <a:ext cx="2004508" cy="461665"/>
            </a:xfrm>
            <a:prstGeom prst="rect">
              <a:avLst/>
            </a:prstGeom>
            <a:noFill/>
          </p:spPr>
          <p:txBody>
            <a:bodyPr wrap="square" rtlCol="0">
              <a:spAutoFit/>
            </a:bodyPr>
            <a:lstStyle/>
            <a:p>
              <a:pPr algn="ctr"/>
              <a:r>
                <a:rPr lang="en-US" sz="2400" i="1" dirty="0">
                  <a:latin typeface="Times New Roman" panose="02020603050405020304" pitchFamily="18" charset="0"/>
                  <a:cs typeface="Times New Roman" panose="02020603050405020304" pitchFamily="18" charset="0"/>
                </a:rPr>
                <a:t>Convenience</a:t>
              </a:r>
            </a:p>
          </p:txBody>
        </p:sp>
      </p:grpSp>
      <p:grpSp>
        <p:nvGrpSpPr>
          <p:cNvPr id="25" name="Group 24">
            <a:extLst>
              <a:ext uri="{FF2B5EF4-FFF2-40B4-BE49-F238E27FC236}">
                <a16:creationId xmlns:a16="http://schemas.microsoft.com/office/drawing/2014/main" id="{17DFFFCE-A1CE-4D7F-B6A0-E68DA17F4931}"/>
              </a:ext>
            </a:extLst>
          </p:cNvPr>
          <p:cNvGrpSpPr/>
          <p:nvPr/>
        </p:nvGrpSpPr>
        <p:grpSpPr>
          <a:xfrm>
            <a:off x="1394231" y="872197"/>
            <a:ext cx="3151159" cy="5078436"/>
            <a:chOff x="8731343" y="872197"/>
            <a:chExt cx="3151159" cy="5078436"/>
          </a:xfrm>
        </p:grpSpPr>
        <p:sp>
          <p:nvSpPr>
            <p:cNvPr id="13" name="Rectangle: Rounded Corners 12">
              <a:extLst>
                <a:ext uri="{FF2B5EF4-FFF2-40B4-BE49-F238E27FC236}">
                  <a16:creationId xmlns:a16="http://schemas.microsoft.com/office/drawing/2014/main" id="{77D9482A-2495-4138-88E7-C5973BB5F122}"/>
                </a:ext>
              </a:extLst>
            </p:cNvPr>
            <p:cNvSpPr/>
            <p:nvPr/>
          </p:nvSpPr>
          <p:spPr>
            <a:xfrm>
              <a:off x="8731343" y="872197"/>
              <a:ext cx="3151159" cy="2630659"/>
            </a:xfrm>
            <a:prstGeom prst="roundRect">
              <a:avLst/>
            </a:prstGeom>
            <a:solidFill>
              <a:srgbClr val="3335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08FF5FD8-E18C-4391-9E02-C2C6A55A507A}"/>
                </a:ext>
              </a:extLst>
            </p:cNvPr>
            <p:cNvSpPr/>
            <p:nvPr/>
          </p:nvSpPr>
          <p:spPr>
            <a:xfrm>
              <a:off x="8853261" y="996458"/>
              <a:ext cx="2893257" cy="4954175"/>
            </a:xfrm>
            <a:prstGeom prst="round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FE363D4D-8FD8-4BAF-A1C7-F2871BB48DBB}"/>
                </a:ext>
              </a:extLst>
            </p:cNvPr>
            <p:cNvSpPr/>
            <p:nvPr/>
          </p:nvSpPr>
          <p:spPr>
            <a:xfrm>
              <a:off x="9702012" y="1167619"/>
              <a:ext cx="1195754" cy="1228925"/>
            </a:xfrm>
            <a:prstGeom prst="ellipse">
              <a:avLst/>
            </a:prstGeom>
            <a:solidFill>
              <a:srgbClr val="3335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1D7C3981-3BBC-4166-9D28-76217B09B1E1}"/>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100000" contrast="100000"/>
                      </a14:imgEffect>
                    </a14:imgLayer>
                  </a14:imgProps>
                </a:ext>
                <a:ext uri="{28A0092B-C50C-407E-A947-70E740481C1C}">
                  <a14:useLocalDpi xmlns:a14="http://schemas.microsoft.com/office/drawing/2010/main" val="0"/>
                </a:ext>
              </a:extLst>
            </a:blip>
            <a:srcRect b="14155"/>
            <a:stretch/>
          </p:blipFill>
          <p:spPr>
            <a:xfrm>
              <a:off x="9715301" y="1252404"/>
              <a:ext cx="1176713" cy="1010148"/>
            </a:xfrm>
            <a:prstGeom prst="rect">
              <a:avLst/>
            </a:prstGeom>
          </p:spPr>
        </p:pic>
        <p:sp>
          <p:nvSpPr>
            <p:cNvPr id="22" name="TextBox 21">
              <a:extLst>
                <a:ext uri="{FF2B5EF4-FFF2-40B4-BE49-F238E27FC236}">
                  <a16:creationId xmlns:a16="http://schemas.microsoft.com/office/drawing/2014/main" id="{39E0C123-E464-44AF-B1D7-6B676CB45B5E}"/>
                </a:ext>
              </a:extLst>
            </p:cNvPr>
            <p:cNvSpPr txBox="1"/>
            <p:nvPr/>
          </p:nvSpPr>
          <p:spPr>
            <a:xfrm>
              <a:off x="8765685" y="2469957"/>
              <a:ext cx="3028478" cy="415498"/>
            </a:xfrm>
            <a:prstGeom prst="rect">
              <a:avLst/>
            </a:prstGeom>
            <a:noFill/>
          </p:spPr>
          <p:txBody>
            <a:bodyPr wrap="square" rtlCol="0">
              <a:spAutoFit/>
            </a:bodyPr>
            <a:lstStyle/>
            <a:p>
              <a:pPr algn="ctr"/>
              <a:r>
                <a:rPr lang="en-US" sz="2100" i="1" dirty="0">
                  <a:latin typeface="Times New Roman" panose="02020603050405020304" pitchFamily="18" charset="0"/>
                  <a:cs typeface="Times New Roman" panose="02020603050405020304" pitchFamily="18" charset="0"/>
                </a:rPr>
                <a:t>Reliability and Safety</a:t>
              </a:r>
            </a:p>
          </p:txBody>
        </p:sp>
        <p:sp>
          <p:nvSpPr>
            <p:cNvPr id="23" name="TextBox 22">
              <a:extLst>
                <a:ext uri="{FF2B5EF4-FFF2-40B4-BE49-F238E27FC236}">
                  <a16:creationId xmlns:a16="http://schemas.microsoft.com/office/drawing/2014/main" id="{0E51B5A8-5268-4283-A0F5-D3BAA1AD0A19}"/>
                </a:ext>
              </a:extLst>
            </p:cNvPr>
            <p:cNvSpPr txBox="1"/>
            <p:nvPr/>
          </p:nvSpPr>
          <p:spPr>
            <a:xfrm>
              <a:off x="9218193" y="3069330"/>
              <a:ext cx="2171465" cy="2062103"/>
            </a:xfrm>
            <a:prstGeom prst="rect">
              <a:avLst/>
            </a:prstGeom>
            <a:noFill/>
          </p:spPr>
          <p:txBody>
            <a:bodyPr wrap="square" rtlCol="0">
              <a:spAutoFit/>
            </a:bodyPr>
            <a:lstStyle/>
            <a:p>
              <a:pPr algn="ctr"/>
              <a:r>
                <a:rPr lang="en-US" sz="1600">
                  <a:latin typeface="Times New Roman" panose="02020603050405020304" pitchFamily="18" charset="0"/>
                  <a:cs typeface="Times New Roman" panose="02020603050405020304" pitchFamily="18" charset="0"/>
                </a:rPr>
                <a:t>Ensures safe delivery and veterinary care, backed by certified professionals. It ensures reliability and safety by offering trustworthy delivery and quality control.</a:t>
              </a:r>
              <a:endParaRPr lang="en-US" sz="1600" dirty="0">
                <a:latin typeface="Times New Roman" panose="02020603050405020304" pitchFamily="18" charset="0"/>
                <a:cs typeface="Times New Roman" panose="02020603050405020304" pitchFamily="18" charset="0"/>
              </a:endParaRPr>
            </a:p>
          </p:txBody>
        </p:sp>
      </p:grpSp>
      <p:grpSp>
        <p:nvGrpSpPr>
          <p:cNvPr id="33" name="Group 32">
            <a:extLst>
              <a:ext uri="{FF2B5EF4-FFF2-40B4-BE49-F238E27FC236}">
                <a16:creationId xmlns:a16="http://schemas.microsoft.com/office/drawing/2014/main" id="{87ACAD11-0617-4A99-BE5D-1E6DDD698839}"/>
              </a:ext>
            </a:extLst>
          </p:cNvPr>
          <p:cNvGrpSpPr/>
          <p:nvPr/>
        </p:nvGrpSpPr>
        <p:grpSpPr>
          <a:xfrm>
            <a:off x="8524253" y="863780"/>
            <a:ext cx="3151159" cy="5078436"/>
            <a:chOff x="8731343" y="872197"/>
            <a:chExt cx="3151159" cy="5078436"/>
          </a:xfrm>
        </p:grpSpPr>
        <p:sp>
          <p:nvSpPr>
            <p:cNvPr id="34" name="Rectangle: Rounded Corners 33">
              <a:extLst>
                <a:ext uri="{FF2B5EF4-FFF2-40B4-BE49-F238E27FC236}">
                  <a16:creationId xmlns:a16="http://schemas.microsoft.com/office/drawing/2014/main" id="{3D0A1582-E317-4815-AECC-2924D7E8818B}"/>
                </a:ext>
              </a:extLst>
            </p:cNvPr>
            <p:cNvSpPr/>
            <p:nvPr/>
          </p:nvSpPr>
          <p:spPr>
            <a:xfrm>
              <a:off x="8731343" y="872197"/>
              <a:ext cx="3151159" cy="2630659"/>
            </a:xfrm>
            <a:prstGeom prst="roundRect">
              <a:avLst/>
            </a:prstGeom>
            <a:solidFill>
              <a:srgbClr val="3335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Rounded Corners 34">
              <a:extLst>
                <a:ext uri="{FF2B5EF4-FFF2-40B4-BE49-F238E27FC236}">
                  <a16:creationId xmlns:a16="http://schemas.microsoft.com/office/drawing/2014/main" id="{864F1BBA-7FA8-4F16-A756-5F962DD76CAC}"/>
                </a:ext>
              </a:extLst>
            </p:cNvPr>
            <p:cNvSpPr/>
            <p:nvPr/>
          </p:nvSpPr>
          <p:spPr>
            <a:xfrm>
              <a:off x="8853261" y="996458"/>
              <a:ext cx="2893257" cy="4954175"/>
            </a:xfrm>
            <a:prstGeom prst="round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4FB6AF03-C55D-4DEE-B27C-AB3FC7BC803C}"/>
                </a:ext>
              </a:extLst>
            </p:cNvPr>
            <p:cNvSpPr/>
            <p:nvPr/>
          </p:nvSpPr>
          <p:spPr>
            <a:xfrm>
              <a:off x="9702012" y="1167619"/>
              <a:ext cx="1195754" cy="1228925"/>
            </a:xfrm>
            <a:prstGeom prst="ellipse">
              <a:avLst/>
            </a:prstGeom>
            <a:solidFill>
              <a:srgbClr val="3335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 name="Picture 36">
              <a:extLst>
                <a:ext uri="{FF2B5EF4-FFF2-40B4-BE49-F238E27FC236}">
                  <a16:creationId xmlns:a16="http://schemas.microsoft.com/office/drawing/2014/main" id="{3868E19C-6F4A-4AFA-A057-3CC68FB8D622}"/>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100000" contrast="100000"/>
                      </a14:imgEffect>
                    </a14:imgLayer>
                  </a14:imgProps>
                </a:ext>
                <a:ext uri="{28A0092B-C50C-407E-A947-70E740481C1C}">
                  <a14:useLocalDpi xmlns:a14="http://schemas.microsoft.com/office/drawing/2010/main" val="0"/>
                </a:ext>
              </a:extLst>
            </a:blip>
            <a:srcRect b="14155"/>
            <a:stretch/>
          </p:blipFill>
          <p:spPr>
            <a:xfrm>
              <a:off x="9715301" y="1252404"/>
              <a:ext cx="1176713" cy="1010148"/>
            </a:xfrm>
            <a:prstGeom prst="rect">
              <a:avLst/>
            </a:prstGeom>
          </p:spPr>
        </p:pic>
        <p:sp>
          <p:nvSpPr>
            <p:cNvPr id="38" name="TextBox 37">
              <a:extLst>
                <a:ext uri="{FF2B5EF4-FFF2-40B4-BE49-F238E27FC236}">
                  <a16:creationId xmlns:a16="http://schemas.microsoft.com/office/drawing/2014/main" id="{131A18BA-D2B7-4926-900D-A7BBC239848F}"/>
                </a:ext>
              </a:extLst>
            </p:cNvPr>
            <p:cNvSpPr txBox="1"/>
            <p:nvPr/>
          </p:nvSpPr>
          <p:spPr>
            <a:xfrm>
              <a:off x="8821957" y="2469957"/>
              <a:ext cx="3028478" cy="415498"/>
            </a:xfrm>
            <a:prstGeom prst="rect">
              <a:avLst/>
            </a:prstGeom>
            <a:noFill/>
          </p:spPr>
          <p:txBody>
            <a:bodyPr wrap="square" rtlCol="0">
              <a:spAutoFit/>
            </a:bodyPr>
            <a:lstStyle/>
            <a:p>
              <a:pPr algn="ctr"/>
              <a:r>
                <a:rPr lang="en-US" sz="2100" i="1" dirty="0">
                  <a:latin typeface="Times New Roman" panose="02020603050405020304" pitchFamily="18" charset="0"/>
                  <a:cs typeface="Times New Roman" panose="02020603050405020304" pitchFamily="18" charset="0"/>
                </a:rPr>
                <a:t>Community Building</a:t>
              </a:r>
            </a:p>
          </p:txBody>
        </p:sp>
        <p:sp>
          <p:nvSpPr>
            <p:cNvPr id="39" name="TextBox 38">
              <a:extLst>
                <a:ext uri="{FF2B5EF4-FFF2-40B4-BE49-F238E27FC236}">
                  <a16:creationId xmlns:a16="http://schemas.microsoft.com/office/drawing/2014/main" id="{EE96D61B-FD0D-4AF3-AE98-B23A3AECAFC2}"/>
                </a:ext>
              </a:extLst>
            </p:cNvPr>
            <p:cNvSpPr txBox="1"/>
            <p:nvPr/>
          </p:nvSpPr>
          <p:spPr>
            <a:xfrm>
              <a:off x="9133785" y="3041194"/>
              <a:ext cx="2383728" cy="2062103"/>
            </a:xfrm>
            <a:prstGeom prst="rect">
              <a:avLst/>
            </a:prstGeom>
            <a:noFill/>
          </p:spPr>
          <p:txBody>
            <a:bodyPr wrap="square" rtlCol="0">
              <a:spAutoFit/>
            </a:bodyPr>
            <a:lstStyle/>
            <a:p>
              <a:pPr algn="ctr"/>
              <a:r>
                <a:rPr lang="en-US" sz="1600" dirty="0">
                  <a:latin typeface="Times New Roman" panose="02020603050405020304" pitchFamily="18" charset="0"/>
                  <a:cs typeface="Times New Roman" panose="02020603050405020304" pitchFamily="18" charset="0"/>
                </a:rPr>
                <a:t>Encourages responsible pet ownership and strengthens the pet care community. Plus, </a:t>
              </a:r>
              <a:r>
                <a:rPr lang="en-US" sz="1600" dirty="0" err="1">
                  <a:latin typeface="Times New Roman" panose="02020603050405020304" pitchFamily="18" charset="0"/>
                  <a:cs typeface="Times New Roman" panose="02020603050405020304" pitchFamily="18" charset="0"/>
                </a:rPr>
                <a:t>Pettofy</a:t>
              </a:r>
              <a:r>
                <a:rPr lang="en-US" sz="1600" dirty="0">
                  <a:latin typeface="Times New Roman" panose="02020603050405020304" pitchFamily="18" charset="0"/>
                  <a:cs typeface="Times New Roman" panose="02020603050405020304" pitchFamily="18" charset="0"/>
                </a:rPr>
                <a:t> fosters a community of pet lovers, making pet ownership more enjoyable and supportive.</a:t>
              </a:r>
            </a:p>
          </p:txBody>
        </p:sp>
      </p:grpSp>
      <p:grpSp>
        <p:nvGrpSpPr>
          <p:cNvPr id="58" name="Pettofy">
            <a:extLst>
              <a:ext uri="{FF2B5EF4-FFF2-40B4-BE49-F238E27FC236}">
                <a16:creationId xmlns:a16="http://schemas.microsoft.com/office/drawing/2014/main" id="{2121262C-4595-458D-AEF0-0FEB8A5D7850}"/>
              </a:ext>
            </a:extLst>
          </p:cNvPr>
          <p:cNvGrpSpPr/>
          <p:nvPr/>
        </p:nvGrpSpPr>
        <p:grpSpPr>
          <a:xfrm>
            <a:off x="10129205" y="6123317"/>
            <a:ext cx="2020941" cy="538458"/>
            <a:chOff x="4406383" y="5593584"/>
            <a:chExt cx="2160497" cy="523220"/>
          </a:xfrm>
        </p:grpSpPr>
        <p:sp>
          <p:nvSpPr>
            <p:cNvPr id="59" name="TextBox 58">
              <a:extLst>
                <a:ext uri="{FF2B5EF4-FFF2-40B4-BE49-F238E27FC236}">
                  <a16:creationId xmlns:a16="http://schemas.microsoft.com/office/drawing/2014/main" id="{EE4FB773-61CE-4E9A-AFBF-238E7B9F2CD8}"/>
                </a:ext>
              </a:extLst>
            </p:cNvPr>
            <p:cNvSpPr txBox="1"/>
            <p:nvPr/>
          </p:nvSpPr>
          <p:spPr>
            <a:xfrm>
              <a:off x="4681810" y="5593584"/>
              <a:ext cx="1885070" cy="523220"/>
            </a:xfrm>
            <a:prstGeom prst="rect">
              <a:avLst/>
            </a:prstGeom>
            <a:noFill/>
            <a:ln>
              <a:noFill/>
            </a:ln>
          </p:spPr>
          <p:txBody>
            <a:bodyPr wrap="square" rtlCol="0">
              <a:spAutoFit/>
            </a:bodyPr>
            <a:lstStyle/>
            <a:p>
              <a:pPr algn="ctr"/>
              <a:r>
                <a:rPr lang="en-US" sz="2800" b="1" dirty="0" err="1">
                  <a:latin typeface="Californian FB" panose="0207040306080B030204" pitchFamily="18" charset="0"/>
                </a:rPr>
                <a:t>Pettofy</a:t>
              </a:r>
              <a:endParaRPr lang="en-US" sz="2800" b="1" dirty="0">
                <a:latin typeface="Californian FB" panose="0207040306080B030204" pitchFamily="18" charset="0"/>
              </a:endParaRPr>
            </a:p>
          </p:txBody>
        </p:sp>
        <p:pic>
          <p:nvPicPr>
            <p:cNvPr id="60" name="Picture 59">
              <a:extLst>
                <a:ext uri="{FF2B5EF4-FFF2-40B4-BE49-F238E27FC236}">
                  <a16:creationId xmlns:a16="http://schemas.microsoft.com/office/drawing/2014/main" id="{D1D7AD55-5D70-4201-B6B4-415921A5662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9832035">
              <a:off x="4406383" y="5660995"/>
              <a:ext cx="267867" cy="267867"/>
            </a:xfrm>
            <a:prstGeom prst="rect">
              <a:avLst/>
            </a:prstGeom>
          </p:spPr>
        </p:pic>
        <p:pic>
          <p:nvPicPr>
            <p:cNvPr id="61" name="Picture 60">
              <a:extLst>
                <a:ext uri="{FF2B5EF4-FFF2-40B4-BE49-F238E27FC236}">
                  <a16:creationId xmlns:a16="http://schemas.microsoft.com/office/drawing/2014/main" id="{30313C9A-B03E-44B9-917A-75106D60057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992979">
              <a:off x="4645438" y="5691881"/>
              <a:ext cx="345900" cy="345900"/>
            </a:xfrm>
            <a:prstGeom prst="rect">
              <a:avLst/>
            </a:prstGeom>
          </p:spPr>
        </p:pic>
      </p:grpSp>
      <p:grpSp>
        <p:nvGrpSpPr>
          <p:cNvPr id="11" name="Group 10">
            <a:extLst>
              <a:ext uri="{FF2B5EF4-FFF2-40B4-BE49-F238E27FC236}">
                <a16:creationId xmlns:a16="http://schemas.microsoft.com/office/drawing/2014/main" id="{EA62FABF-78E9-49B4-8D4F-25B9DF7A2DD9}"/>
              </a:ext>
            </a:extLst>
          </p:cNvPr>
          <p:cNvGrpSpPr/>
          <p:nvPr/>
        </p:nvGrpSpPr>
        <p:grpSpPr>
          <a:xfrm>
            <a:off x="4975513" y="874670"/>
            <a:ext cx="3151159" cy="5078436"/>
            <a:chOff x="4975513" y="874670"/>
            <a:chExt cx="3151159" cy="5078436"/>
          </a:xfrm>
        </p:grpSpPr>
        <p:grpSp>
          <p:nvGrpSpPr>
            <p:cNvPr id="24" name="Group 23">
              <a:extLst>
                <a:ext uri="{FF2B5EF4-FFF2-40B4-BE49-F238E27FC236}">
                  <a16:creationId xmlns:a16="http://schemas.microsoft.com/office/drawing/2014/main" id="{99142871-9D63-4051-8899-A1FFF2003873}"/>
                </a:ext>
              </a:extLst>
            </p:cNvPr>
            <p:cNvGrpSpPr/>
            <p:nvPr/>
          </p:nvGrpSpPr>
          <p:grpSpPr>
            <a:xfrm>
              <a:off x="4975513" y="874670"/>
              <a:ext cx="3151159" cy="5078436"/>
              <a:chOff x="8731343" y="872197"/>
              <a:chExt cx="3151159" cy="5078436"/>
            </a:xfrm>
          </p:grpSpPr>
          <p:sp>
            <p:nvSpPr>
              <p:cNvPr id="27" name="Rectangle: Rounded Corners 26">
                <a:extLst>
                  <a:ext uri="{FF2B5EF4-FFF2-40B4-BE49-F238E27FC236}">
                    <a16:creationId xmlns:a16="http://schemas.microsoft.com/office/drawing/2014/main" id="{95BDAA6C-C949-4289-B3CC-3CDFA0572EF5}"/>
                  </a:ext>
                </a:extLst>
              </p:cNvPr>
              <p:cNvSpPr/>
              <p:nvPr/>
            </p:nvSpPr>
            <p:spPr>
              <a:xfrm>
                <a:off x="8731343" y="872197"/>
                <a:ext cx="3151159" cy="2630659"/>
              </a:xfrm>
              <a:prstGeom prst="roundRect">
                <a:avLst/>
              </a:prstGeom>
              <a:solidFill>
                <a:srgbClr val="3335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Rounded Corners 27">
                <a:extLst>
                  <a:ext uri="{FF2B5EF4-FFF2-40B4-BE49-F238E27FC236}">
                    <a16:creationId xmlns:a16="http://schemas.microsoft.com/office/drawing/2014/main" id="{5CA6A862-2B3D-41AA-8977-5FF9EECE3FE0}"/>
                  </a:ext>
                </a:extLst>
              </p:cNvPr>
              <p:cNvSpPr/>
              <p:nvPr/>
            </p:nvSpPr>
            <p:spPr>
              <a:xfrm>
                <a:off x="8853261" y="996458"/>
                <a:ext cx="2893257" cy="4954175"/>
              </a:xfrm>
              <a:prstGeom prst="round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23A07D19-2B23-4402-B140-EBA27B690925}"/>
                  </a:ext>
                </a:extLst>
              </p:cNvPr>
              <p:cNvSpPr/>
              <p:nvPr/>
            </p:nvSpPr>
            <p:spPr>
              <a:xfrm>
                <a:off x="9702012" y="1167619"/>
                <a:ext cx="1195754" cy="1228925"/>
              </a:xfrm>
              <a:prstGeom prst="ellipse">
                <a:avLst/>
              </a:prstGeom>
              <a:solidFill>
                <a:srgbClr val="3335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Picture 29">
                <a:extLst>
                  <a:ext uri="{FF2B5EF4-FFF2-40B4-BE49-F238E27FC236}">
                    <a16:creationId xmlns:a16="http://schemas.microsoft.com/office/drawing/2014/main" id="{2466464B-215A-454D-A0A4-D7503BC0EA0C}"/>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100000" contrast="100000"/>
                        </a14:imgEffect>
                      </a14:imgLayer>
                    </a14:imgProps>
                  </a:ext>
                  <a:ext uri="{28A0092B-C50C-407E-A947-70E740481C1C}">
                    <a14:useLocalDpi xmlns:a14="http://schemas.microsoft.com/office/drawing/2010/main" val="0"/>
                  </a:ext>
                </a:extLst>
              </a:blip>
              <a:srcRect b="14155"/>
              <a:stretch/>
            </p:blipFill>
            <p:spPr>
              <a:xfrm>
                <a:off x="9715301" y="1252404"/>
                <a:ext cx="1176713" cy="1010148"/>
              </a:xfrm>
              <a:prstGeom prst="rect">
                <a:avLst/>
              </a:prstGeom>
            </p:spPr>
          </p:pic>
          <p:sp>
            <p:nvSpPr>
              <p:cNvPr id="32" name="TextBox 31">
                <a:extLst>
                  <a:ext uri="{FF2B5EF4-FFF2-40B4-BE49-F238E27FC236}">
                    <a16:creationId xmlns:a16="http://schemas.microsoft.com/office/drawing/2014/main" id="{86F96ED5-77F7-4041-9767-7EC29C471659}"/>
                  </a:ext>
                </a:extLst>
              </p:cNvPr>
              <p:cNvSpPr txBox="1"/>
              <p:nvPr/>
            </p:nvSpPr>
            <p:spPr>
              <a:xfrm>
                <a:off x="9161924" y="3041194"/>
                <a:ext cx="2317071" cy="2062103"/>
              </a:xfrm>
              <a:prstGeom prst="rect">
                <a:avLst/>
              </a:prstGeom>
              <a:noFill/>
            </p:spPr>
            <p:txBody>
              <a:bodyPr wrap="square" rtlCol="0">
                <a:spAutoFit/>
              </a:bodyPr>
              <a:lstStyle/>
              <a:p>
                <a:pPr algn="ctr"/>
                <a:r>
                  <a:rPr lang="en-US" sz="1600" dirty="0">
                    <a:latin typeface="Times New Roman" panose="02020603050405020304" pitchFamily="18" charset="0"/>
                    <a:cs typeface="Times New Roman" panose="02020603050405020304" pitchFamily="18" charset="0"/>
                  </a:rPr>
                  <a:t>Detailed health and certification information for all pets, building trust with customers. With complete health records and transparent processes, users can make informed choices confidently..</a:t>
                </a:r>
              </a:p>
            </p:txBody>
          </p:sp>
        </p:grpSp>
        <p:sp>
          <p:nvSpPr>
            <p:cNvPr id="9" name="Rectangle 8">
              <a:extLst>
                <a:ext uri="{FF2B5EF4-FFF2-40B4-BE49-F238E27FC236}">
                  <a16:creationId xmlns:a16="http://schemas.microsoft.com/office/drawing/2014/main" id="{69CE7BA3-C45D-4360-B58C-BA9C79810E1A}"/>
                </a:ext>
              </a:extLst>
            </p:cNvPr>
            <p:cNvSpPr/>
            <p:nvPr/>
          </p:nvSpPr>
          <p:spPr>
            <a:xfrm>
              <a:off x="5615558" y="2423298"/>
              <a:ext cx="1866665" cy="461665"/>
            </a:xfrm>
            <a:prstGeom prst="rect">
              <a:avLst/>
            </a:prstGeom>
          </p:spPr>
          <p:txBody>
            <a:bodyPr wrap="none">
              <a:spAutoFit/>
            </a:bodyPr>
            <a:lstStyle/>
            <a:p>
              <a:r>
                <a:rPr lang="en-US" sz="2400" i="1" dirty="0">
                  <a:latin typeface="Times New Roman" panose="02020603050405020304" pitchFamily="18" charset="0"/>
                  <a:cs typeface="Times New Roman" panose="02020603050405020304" pitchFamily="18" charset="0"/>
                </a:rPr>
                <a:t>Transparency</a:t>
              </a:r>
            </a:p>
          </p:txBody>
        </p:sp>
      </p:grpSp>
      <p:grpSp>
        <p:nvGrpSpPr>
          <p:cNvPr id="65" name="Group 64">
            <a:extLst>
              <a:ext uri="{FF2B5EF4-FFF2-40B4-BE49-F238E27FC236}">
                <a16:creationId xmlns:a16="http://schemas.microsoft.com/office/drawing/2014/main" id="{CB3103C9-166A-4547-AE4F-2E040B7827EC}"/>
              </a:ext>
            </a:extLst>
          </p:cNvPr>
          <p:cNvGrpSpPr/>
          <p:nvPr/>
        </p:nvGrpSpPr>
        <p:grpSpPr>
          <a:xfrm>
            <a:off x="7116687" y="-1109710"/>
            <a:ext cx="4471849" cy="826864"/>
            <a:chOff x="-329142" y="4735918"/>
            <a:chExt cx="4471849" cy="826864"/>
          </a:xfrm>
        </p:grpSpPr>
        <p:sp>
          <p:nvSpPr>
            <p:cNvPr id="66" name="TextBox 65">
              <a:extLst>
                <a:ext uri="{FF2B5EF4-FFF2-40B4-BE49-F238E27FC236}">
                  <a16:creationId xmlns:a16="http://schemas.microsoft.com/office/drawing/2014/main" id="{603CD582-E0F6-4463-B63D-B4D227B94986}"/>
                </a:ext>
              </a:extLst>
            </p:cNvPr>
            <p:cNvSpPr txBox="1"/>
            <p:nvPr/>
          </p:nvSpPr>
          <p:spPr>
            <a:xfrm>
              <a:off x="-329142" y="4735918"/>
              <a:ext cx="4471849" cy="769441"/>
            </a:xfrm>
            <a:prstGeom prst="rect">
              <a:avLst/>
            </a:prstGeom>
            <a:noFill/>
          </p:spPr>
          <p:txBody>
            <a:bodyPr wrap="square" rtlCol="0">
              <a:spAutoFit/>
            </a:bodyPr>
            <a:lstStyle/>
            <a:p>
              <a:pPr algn="ctr"/>
              <a:r>
                <a:rPr lang="en-US" sz="4400" b="1" dirty="0">
                  <a:latin typeface="Times New Roman" panose="02020603050405020304" pitchFamily="18" charset="0"/>
                  <a:cs typeface="Times New Roman" panose="02020603050405020304" pitchFamily="18" charset="0"/>
                </a:rPr>
                <a:t>Conclusion.</a:t>
              </a:r>
            </a:p>
          </p:txBody>
        </p:sp>
        <p:sp>
          <p:nvSpPr>
            <p:cNvPr id="67" name="TextBox 66">
              <a:extLst>
                <a:ext uri="{FF2B5EF4-FFF2-40B4-BE49-F238E27FC236}">
                  <a16:creationId xmlns:a16="http://schemas.microsoft.com/office/drawing/2014/main" id="{BD02C623-7E69-479E-82C7-E3488C2FE1DE}"/>
                </a:ext>
              </a:extLst>
            </p:cNvPr>
            <p:cNvSpPr txBox="1"/>
            <p:nvPr/>
          </p:nvSpPr>
          <p:spPr>
            <a:xfrm>
              <a:off x="156756" y="5255005"/>
              <a:ext cx="3507771" cy="307777"/>
            </a:xfrm>
            <a:prstGeom prst="rect">
              <a:avLst/>
            </a:prstGeom>
            <a:noFill/>
          </p:spPr>
          <p:txBody>
            <a:bodyPr wrap="square" rtlCol="0">
              <a:spAutoFit/>
            </a:bodyPr>
            <a:lstStyle/>
            <a:p>
              <a:pPr algn="ctr"/>
              <a:r>
                <a:rPr lang="en-US" sz="1400" i="1" dirty="0">
                  <a:latin typeface="Times New Roman" panose="02020603050405020304" pitchFamily="18" charset="0"/>
                  <a:cs typeface="Times New Roman" panose="02020603050405020304" pitchFamily="18" charset="0"/>
                </a:rPr>
                <a:t>of our systematic project proposal…..</a:t>
              </a:r>
            </a:p>
          </p:txBody>
        </p:sp>
      </p:grpSp>
      <p:grpSp>
        <p:nvGrpSpPr>
          <p:cNvPr id="71" name="Group 70">
            <a:extLst>
              <a:ext uri="{FF2B5EF4-FFF2-40B4-BE49-F238E27FC236}">
                <a16:creationId xmlns:a16="http://schemas.microsoft.com/office/drawing/2014/main" id="{931E2E0D-36C6-4C66-AB41-A099483C729E}"/>
              </a:ext>
            </a:extLst>
          </p:cNvPr>
          <p:cNvGrpSpPr/>
          <p:nvPr/>
        </p:nvGrpSpPr>
        <p:grpSpPr>
          <a:xfrm>
            <a:off x="-7909202" y="1368975"/>
            <a:ext cx="7571680" cy="4191110"/>
            <a:chOff x="-1536122" y="1368975"/>
            <a:chExt cx="7571680" cy="4191110"/>
          </a:xfrm>
        </p:grpSpPr>
        <p:grpSp>
          <p:nvGrpSpPr>
            <p:cNvPr id="72" name="Group 71">
              <a:extLst>
                <a:ext uri="{FF2B5EF4-FFF2-40B4-BE49-F238E27FC236}">
                  <a16:creationId xmlns:a16="http://schemas.microsoft.com/office/drawing/2014/main" id="{A42E0984-AC45-4CC6-A58C-E1E976B79AC0}"/>
                </a:ext>
              </a:extLst>
            </p:cNvPr>
            <p:cNvGrpSpPr/>
            <p:nvPr/>
          </p:nvGrpSpPr>
          <p:grpSpPr>
            <a:xfrm>
              <a:off x="-1536122" y="1368975"/>
              <a:ext cx="7571680" cy="4191110"/>
              <a:chOff x="-1650425" y="719090"/>
              <a:chExt cx="7571680" cy="4191110"/>
            </a:xfrm>
          </p:grpSpPr>
          <p:pic>
            <p:nvPicPr>
              <p:cNvPr id="76" name="Picture 75">
                <a:extLst>
                  <a:ext uri="{FF2B5EF4-FFF2-40B4-BE49-F238E27FC236}">
                    <a16:creationId xmlns:a16="http://schemas.microsoft.com/office/drawing/2014/main" id="{D590E652-6468-4F0E-8533-B11E236BFD1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650425" y="975631"/>
                <a:ext cx="6733932" cy="3366966"/>
              </a:xfrm>
              <a:prstGeom prst="rect">
                <a:avLst/>
              </a:prstGeom>
            </p:spPr>
          </p:pic>
          <p:pic>
            <p:nvPicPr>
              <p:cNvPr id="77" name="Picture 76">
                <a:extLst>
                  <a:ext uri="{FF2B5EF4-FFF2-40B4-BE49-F238E27FC236}">
                    <a16:creationId xmlns:a16="http://schemas.microsoft.com/office/drawing/2014/main" id="{C1A3B76D-00B9-49B9-ABB7-2AF95617B39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63928" y="719090"/>
                <a:ext cx="6985183" cy="4191110"/>
              </a:xfrm>
              <a:prstGeom prst="rect">
                <a:avLst/>
              </a:prstGeom>
            </p:spPr>
          </p:pic>
        </p:grpSp>
        <p:grpSp>
          <p:nvGrpSpPr>
            <p:cNvPr id="73" name="Group 72">
              <a:extLst>
                <a:ext uri="{FF2B5EF4-FFF2-40B4-BE49-F238E27FC236}">
                  <a16:creationId xmlns:a16="http://schemas.microsoft.com/office/drawing/2014/main" id="{4A2E20EB-66E9-4F71-A39E-4310BDC2F756}"/>
                </a:ext>
              </a:extLst>
            </p:cNvPr>
            <p:cNvGrpSpPr/>
            <p:nvPr/>
          </p:nvGrpSpPr>
          <p:grpSpPr>
            <a:xfrm>
              <a:off x="4898571" y="3059550"/>
              <a:ext cx="818565" cy="685800"/>
              <a:chOff x="4898571" y="3059550"/>
              <a:chExt cx="818565" cy="685800"/>
            </a:xfrm>
          </p:grpSpPr>
          <p:sp>
            <p:nvSpPr>
              <p:cNvPr id="74" name="Rectangle: Rounded Corners 73">
                <a:extLst>
                  <a:ext uri="{FF2B5EF4-FFF2-40B4-BE49-F238E27FC236}">
                    <a16:creationId xmlns:a16="http://schemas.microsoft.com/office/drawing/2014/main" id="{143FFDFD-BCD7-48CE-A287-FA3263DAE7DB}"/>
                  </a:ext>
                </a:extLst>
              </p:cNvPr>
              <p:cNvSpPr/>
              <p:nvPr/>
            </p:nvSpPr>
            <p:spPr>
              <a:xfrm>
                <a:off x="4898571" y="3059550"/>
                <a:ext cx="818565" cy="685800"/>
              </a:xfrm>
              <a:prstGeom prst="roundRect">
                <a:avLst>
                  <a:gd name="adj" fmla="val 7944"/>
                </a:avLst>
              </a:prstGeom>
              <a:solidFill>
                <a:srgbClr val="3335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5" name="Picture 74">
                <a:extLst>
                  <a:ext uri="{FF2B5EF4-FFF2-40B4-BE49-F238E27FC236}">
                    <a16:creationId xmlns:a16="http://schemas.microsoft.com/office/drawing/2014/main" id="{C2ED04B4-5A13-4573-906F-74B08832F9AB}"/>
                  </a:ext>
                </a:extLst>
              </p:cNvPr>
              <p:cNvPicPr>
                <a:picLocks noChangeAspect="1"/>
              </p:cNvPicPr>
              <p:nvPr/>
            </p:nvPicPr>
            <p:blipFill rotWithShape="1">
              <a:blip r:embed="rId9">
                <a:extLst>
                  <a:ext uri="{BEBA8EAE-BF5A-486C-A8C5-ECC9F3942E4B}">
                    <a14:imgProps xmlns:a14="http://schemas.microsoft.com/office/drawing/2010/main">
                      <a14:imgLayer r:embed="rId10">
                        <a14:imgEffect>
                          <a14:brightnessContrast bright="100000" contrast="100000"/>
                        </a14:imgEffect>
                      </a14:imgLayer>
                    </a14:imgProps>
                  </a:ext>
                  <a:ext uri="{28A0092B-C50C-407E-A947-70E740481C1C}">
                    <a14:useLocalDpi xmlns:a14="http://schemas.microsoft.com/office/drawing/2010/main" val="0"/>
                  </a:ext>
                </a:extLst>
              </a:blip>
              <a:srcRect b="14035"/>
              <a:stretch/>
            </p:blipFill>
            <p:spPr>
              <a:xfrm>
                <a:off x="5047524" y="3181357"/>
                <a:ext cx="474786" cy="408149"/>
              </a:xfrm>
              <a:prstGeom prst="rect">
                <a:avLst/>
              </a:prstGeom>
            </p:spPr>
          </p:pic>
        </p:grpSp>
      </p:grpSp>
      <p:grpSp>
        <p:nvGrpSpPr>
          <p:cNvPr id="49" name="Group 48">
            <a:extLst>
              <a:ext uri="{FF2B5EF4-FFF2-40B4-BE49-F238E27FC236}">
                <a16:creationId xmlns:a16="http://schemas.microsoft.com/office/drawing/2014/main" id="{F15BAB40-18A7-4580-B720-382B84645B8E}"/>
              </a:ext>
            </a:extLst>
          </p:cNvPr>
          <p:cNvGrpSpPr/>
          <p:nvPr/>
        </p:nvGrpSpPr>
        <p:grpSpPr>
          <a:xfrm>
            <a:off x="-1860655" y="-7056942"/>
            <a:ext cx="6554253" cy="6887130"/>
            <a:chOff x="-1860655" y="-29129"/>
            <a:chExt cx="6554253" cy="6887130"/>
          </a:xfrm>
        </p:grpSpPr>
        <p:sp>
          <p:nvSpPr>
            <p:cNvPr id="50" name="Rectangle 49">
              <a:extLst>
                <a:ext uri="{FF2B5EF4-FFF2-40B4-BE49-F238E27FC236}">
                  <a16:creationId xmlns:a16="http://schemas.microsoft.com/office/drawing/2014/main" id="{899CEE1B-E225-4DE7-9B18-835A536D41F1}"/>
                </a:ext>
              </a:extLst>
            </p:cNvPr>
            <p:cNvSpPr/>
            <p:nvPr/>
          </p:nvSpPr>
          <p:spPr>
            <a:xfrm>
              <a:off x="-1860655" y="1"/>
              <a:ext cx="4632323" cy="6858000"/>
            </a:xfrm>
            <a:prstGeom prst="rect">
              <a:avLst/>
            </a:prstGeom>
            <a:solidFill>
              <a:srgbClr val="333538"/>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9232E9B9-8029-4683-A0C5-5FE7B58B7BFF}"/>
                </a:ext>
              </a:extLst>
            </p:cNvPr>
            <p:cNvSpPr/>
            <p:nvPr/>
          </p:nvSpPr>
          <p:spPr>
            <a:xfrm rot="20622345">
              <a:off x="61275" y="-29129"/>
              <a:ext cx="4632323" cy="686436"/>
            </a:xfrm>
            <a:prstGeom prst="rect">
              <a:avLst/>
            </a:prstGeom>
            <a:solidFill>
              <a:srgbClr val="33353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029423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BC710BD3-044F-41D7-A501-F214FDDC2B31}"/>
              </a:ext>
            </a:extLst>
          </p:cNvPr>
          <p:cNvGrpSpPr/>
          <p:nvPr/>
        </p:nvGrpSpPr>
        <p:grpSpPr>
          <a:xfrm>
            <a:off x="-1860655" y="-29129"/>
            <a:ext cx="6554253" cy="6887130"/>
            <a:chOff x="-1860655" y="-29129"/>
            <a:chExt cx="6554253" cy="6887130"/>
          </a:xfrm>
        </p:grpSpPr>
        <p:sp>
          <p:nvSpPr>
            <p:cNvPr id="34" name="Rectangle 33">
              <a:extLst>
                <a:ext uri="{FF2B5EF4-FFF2-40B4-BE49-F238E27FC236}">
                  <a16:creationId xmlns:a16="http://schemas.microsoft.com/office/drawing/2014/main" id="{D4AF1FE4-6854-45D5-8C52-61779B59E58F}"/>
                </a:ext>
              </a:extLst>
            </p:cNvPr>
            <p:cNvSpPr/>
            <p:nvPr/>
          </p:nvSpPr>
          <p:spPr>
            <a:xfrm>
              <a:off x="-1860655" y="1"/>
              <a:ext cx="4632323" cy="6858000"/>
            </a:xfrm>
            <a:prstGeom prst="rect">
              <a:avLst/>
            </a:prstGeom>
            <a:solidFill>
              <a:srgbClr val="333538"/>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10E5CF0F-30B8-4E8D-8CCC-F019797D5EE2}"/>
                </a:ext>
              </a:extLst>
            </p:cNvPr>
            <p:cNvSpPr/>
            <p:nvPr/>
          </p:nvSpPr>
          <p:spPr>
            <a:xfrm rot="20622345">
              <a:off x="61275" y="-29129"/>
              <a:ext cx="4632323" cy="686436"/>
            </a:xfrm>
            <a:prstGeom prst="rect">
              <a:avLst/>
            </a:prstGeom>
            <a:solidFill>
              <a:srgbClr val="33353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10">
            <a:extLst>
              <a:ext uri="{FF2B5EF4-FFF2-40B4-BE49-F238E27FC236}">
                <a16:creationId xmlns:a16="http://schemas.microsoft.com/office/drawing/2014/main" id="{CF64A040-A4BE-4923-A729-6EB7F8D9E6D1}"/>
              </a:ext>
            </a:extLst>
          </p:cNvPr>
          <p:cNvGrpSpPr/>
          <p:nvPr/>
        </p:nvGrpSpPr>
        <p:grpSpPr>
          <a:xfrm>
            <a:off x="7116687" y="686435"/>
            <a:ext cx="4471849" cy="826864"/>
            <a:chOff x="-329142" y="4735918"/>
            <a:chExt cx="4471849" cy="826864"/>
          </a:xfrm>
          <a:effectLst/>
        </p:grpSpPr>
        <p:sp>
          <p:nvSpPr>
            <p:cNvPr id="9" name="TextBox 8">
              <a:extLst>
                <a:ext uri="{FF2B5EF4-FFF2-40B4-BE49-F238E27FC236}">
                  <a16:creationId xmlns:a16="http://schemas.microsoft.com/office/drawing/2014/main" id="{FA3C9EF3-B299-481D-8BD6-565647CDF284}"/>
                </a:ext>
              </a:extLst>
            </p:cNvPr>
            <p:cNvSpPr txBox="1"/>
            <p:nvPr/>
          </p:nvSpPr>
          <p:spPr>
            <a:xfrm>
              <a:off x="-329142" y="4735918"/>
              <a:ext cx="4471849" cy="769441"/>
            </a:xfrm>
            <a:prstGeom prst="rect">
              <a:avLst/>
            </a:prstGeom>
            <a:noFill/>
          </p:spPr>
          <p:txBody>
            <a:bodyPr wrap="square" rtlCol="0">
              <a:spAutoFit/>
            </a:bodyPr>
            <a:lstStyle/>
            <a:p>
              <a:pPr algn="ctr"/>
              <a:r>
                <a:rPr lang="en-US" sz="4400" b="1" dirty="0">
                  <a:latin typeface="Times New Roman" panose="02020603050405020304" pitchFamily="18" charset="0"/>
                  <a:cs typeface="Times New Roman" panose="02020603050405020304" pitchFamily="18" charset="0"/>
                </a:rPr>
                <a:t>Conclusion.</a:t>
              </a:r>
            </a:p>
          </p:txBody>
        </p:sp>
        <p:sp>
          <p:nvSpPr>
            <p:cNvPr id="10" name="TextBox 9">
              <a:extLst>
                <a:ext uri="{FF2B5EF4-FFF2-40B4-BE49-F238E27FC236}">
                  <a16:creationId xmlns:a16="http://schemas.microsoft.com/office/drawing/2014/main" id="{14616BFD-2CB7-4767-A8CF-802F58C7B909}"/>
                </a:ext>
              </a:extLst>
            </p:cNvPr>
            <p:cNvSpPr txBox="1"/>
            <p:nvPr/>
          </p:nvSpPr>
          <p:spPr>
            <a:xfrm>
              <a:off x="156756" y="5255005"/>
              <a:ext cx="3507771" cy="307777"/>
            </a:xfrm>
            <a:prstGeom prst="rect">
              <a:avLst/>
            </a:prstGeom>
            <a:noFill/>
          </p:spPr>
          <p:txBody>
            <a:bodyPr wrap="square" rtlCol="0">
              <a:spAutoFit/>
            </a:bodyPr>
            <a:lstStyle/>
            <a:p>
              <a:pPr algn="ctr"/>
              <a:r>
                <a:rPr lang="en-US" sz="1400" i="1" dirty="0">
                  <a:latin typeface="Times New Roman" panose="02020603050405020304" pitchFamily="18" charset="0"/>
                  <a:cs typeface="Times New Roman" panose="02020603050405020304" pitchFamily="18" charset="0"/>
                </a:rPr>
                <a:t>of our systematic project proposal…..</a:t>
              </a:r>
            </a:p>
          </p:txBody>
        </p:sp>
      </p:grpSp>
      <p:grpSp>
        <p:nvGrpSpPr>
          <p:cNvPr id="51" name="Group 50">
            <a:extLst>
              <a:ext uri="{FF2B5EF4-FFF2-40B4-BE49-F238E27FC236}">
                <a16:creationId xmlns:a16="http://schemas.microsoft.com/office/drawing/2014/main" id="{1A87CD1A-7E9A-4490-A2CD-C531179D7DF3}"/>
              </a:ext>
            </a:extLst>
          </p:cNvPr>
          <p:cNvGrpSpPr/>
          <p:nvPr/>
        </p:nvGrpSpPr>
        <p:grpSpPr>
          <a:xfrm>
            <a:off x="-1536122" y="1368975"/>
            <a:ext cx="7571680" cy="4191110"/>
            <a:chOff x="-1536122" y="1368975"/>
            <a:chExt cx="7571680" cy="4191110"/>
          </a:xfrm>
        </p:grpSpPr>
        <p:grpSp>
          <p:nvGrpSpPr>
            <p:cNvPr id="18" name="Group 17">
              <a:extLst>
                <a:ext uri="{FF2B5EF4-FFF2-40B4-BE49-F238E27FC236}">
                  <a16:creationId xmlns:a16="http://schemas.microsoft.com/office/drawing/2014/main" id="{6E7F40F3-DC8C-42BD-9B05-1131945E5551}"/>
                </a:ext>
              </a:extLst>
            </p:cNvPr>
            <p:cNvGrpSpPr/>
            <p:nvPr/>
          </p:nvGrpSpPr>
          <p:grpSpPr>
            <a:xfrm>
              <a:off x="-1536122" y="1368975"/>
              <a:ext cx="7571680" cy="4191110"/>
              <a:chOff x="-1650425" y="719090"/>
              <a:chExt cx="7571680" cy="4191110"/>
            </a:xfrm>
          </p:grpSpPr>
          <p:pic>
            <p:nvPicPr>
              <p:cNvPr id="15" name="Picture 14">
                <a:extLst>
                  <a:ext uri="{FF2B5EF4-FFF2-40B4-BE49-F238E27FC236}">
                    <a16:creationId xmlns:a16="http://schemas.microsoft.com/office/drawing/2014/main" id="{DE186EB4-0AED-43CC-B9E0-BDFD5304E1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50425" y="975631"/>
                <a:ext cx="6733932" cy="3366966"/>
              </a:xfrm>
              <a:prstGeom prst="rect">
                <a:avLst/>
              </a:prstGeom>
            </p:spPr>
          </p:pic>
          <p:pic>
            <p:nvPicPr>
              <p:cNvPr id="17" name="Picture 16">
                <a:extLst>
                  <a:ext uri="{FF2B5EF4-FFF2-40B4-BE49-F238E27FC236}">
                    <a16:creationId xmlns:a16="http://schemas.microsoft.com/office/drawing/2014/main" id="{1B1A67DC-8C0F-4DD2-95E1-C5D50F2E20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3928" y="719090"/>
                <a:ext cx="6985183" cy="4191110"/>
              </a:xfrm>
              <a:prstGeom prst="rect">
                <a:avLst/>
              </a:prstGeom>
            </p:spPr>
          </p:pic>
        </p:grpSp>
        <p:grpSp>
          <p:nvGrpSpPr>
            <p:cNvPr id="22" name="Group 21">
              <a:extLst>
                <a:ext uri="{FF2B5EF4-FFF2-40B4-BE49-F238E27FC236}">
                  <a16:creationId xmlns:a16="http://schemas.microsoft.com/office/drawing/2014/main" id="{7A308562-7BBF-4662-97D8-4BDC42B5116F}"/>
                </a:ext>
              </a:extLst>
            </p:cNvPr>
            <p:cNvGrpSpPr/>
            <p:nvPr/>
          </p:nvGrpSpPr>
          <p:grpSpPr>
            <a:xfrm>
              <a:off x="4898571" y="3059550"/>
              <a:ext cx="818565" cy="685800"/>
              <a:chOff x="4898571" y="3059550"/>
              <a:chExt cx="818565" cy="685800"/>
            </a:xfrm>
          </p:grpSpPr>
          <p:sp>
            <p:nvSpPr>
              <p:cNvPr id="19" name="Rectangle: Rounded Corners 18">
                <a:extLst>
                  <a:ext uri="{FF2B5EF4-FFF2-40B4-BE49-F238E27FC236}">
                    <a16:creationId xmlns:a16="http://schemas.microsoft.com/office/drawing/2014/main" id="{AC436A45-2C1A-46FB-BB93-DEBCCCB8AB6D}"/>
                  </a:ext>
                </a:extLst>
              </p:cNvPr>
              <p:cNvSpPr/>
              <p:nvPr/>
            </p:nvSpPr>
            <p:spPr>
              <a:xfrm>
                <a:off x="4898571" y="3059550"/>
                <a:ext cx="818565" cy="685800"/>
              </a:xfrm>
              <a:prstGeom prst="roundRect">
                <a:avLst>
                  <a:gd name="adj" fmla="val 7944"/>
                </a:avLst>
              </a:prstGeom>
              <a:solidFill>
                <a:srgbClr val="3335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a:extLst>
                  <a:ext uri="{FF2B5EF4-FFF2-40B4-BE49-F238E27FC236}">
                    <a16:creationId xmlns:a16="http://schemas.microsoft.com/office/drawing/2014/main" id="{DAA9336E-A5D2-443D-A917-F4910C4D650A}"/>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100000" contrast="100000"/>
                        </a14:imgEffect>
                      </a14:imgLayer>
                    </a14:imgProps>
                  </a:ext>
                  <a:ext uri="{28A0092B-C50C-407E-A947-70E740481C1C}">
                    <a14:useLocalDpi xmlns:a14="http://schemas.microsoft.com/office/drawing/2010/main" val="0"/>
                  </a:ext>
                </a:extLst>
              </a:blip>
              <a:srcRect b="14035"/>
              <a:stretch/>
            </p:blipFill>
            <p:spPr>
              <a:xfrm>
                <a:off x="5047524" y="3181357"/>
                <a:ext cx="474786" cy="408149"/>
              </a:xfrm>
              <a:prstGeom prst="rect">
                <a:avLst/>
              </a:prstGeom>
            </p:spPr>
          </p:pic>
        </p:grpSp>
      </p:grpSp>
      <p:grpSp>
        <p:nvGrpSpPr>
          <p:cNvPr id="53" name="Group 52">
            <a:extLst>
              <a:ext uri="{FF2B5EF4-FFF2-40B4-BE49-F238E27FC236}">
                <a16:creationId xmlns:a16="http://schemas.microsoft.com/office/drawing/2014/main" id="{D951AABB-3791-46F0-A76E-C82169F85EC6}"/>
              </a:ext>
            </a:extLst>
          </p:cNvPr>
          <p:cNvGrpSpPr/>
          <p:nvPr/>
        </p:nvGrpSpPr>
        <p:grpSpPr>
          <a:xfrm>
            <a:off x="7005599" y="1811314"/>
            <a:ext cx="4683108" cy="772500"/>
            <a:chOff x="7005599" y="1811314"/>
            <a:chExt cx="4683108" cy="772500"/>
          </a:xfrm>
        </p:grpSpPr>
        <p:grpSp>
          <p:nvGrpSpPr>
            <p:cNvPr id="41" name="Group 40">
              <a:extLst>
                <a:ext uri="{FF2B5EF4-FFF2-40B4-BE49-F238E27FC236}">
                  <a16:creationId xmlns:a16="http://schemas.microsoft.com/office/drawing/2014/main" id="{9D112DC2-377C-4BD0-90DD-429410553CF6}"/>
                </a:ext>
              </a:extLst>
            </p:cNvPr>
            <p:cNvGrpSpPr/>
            <p:nvPr/>
          </p:nvGrpSpPr>
          <p:grpSpPr>
            <a:xfrm>
              <a:off x="7056112" y="1882148"/>
              <a:ext cx="317811" cy="314479"/>
              <a:chOff x="6622055" y="1909482"/>
              <a:chExt cx="552468" cy="567603"/>
            </a:xfrm>
          </p:grpSpPr>
          <p:sp>
            <p:nvSpPr>
              <p:cNvPr id="23" name="Oval 22">
                <a:extLst>
                  <a:ext uri="{FF2B5EF4-FFF2-40B4-BE49-F238E27FC236}">
                    <a16:creationId xmlns:a16="http://schemas.microsoft.com/office/drawing/2014/main" id="{2C7D866D-FD72-4DD9-90E2-2C3012FA46E4}"/>
                  </a:ext>
                </a:extLst>
              </p:cNvPr>
              <p:cNvSpPr/>
              <p:nvPr/>
            </p:nvSpPr>
            <p:spPr>
              <a:xfrm>
                <a:off x="6622055" y="1909482"/>
                <a:ext cx="552468" cy="567603"/>
              </a:xfrm>
              <a:prstGeom prst="ellipse">
                <a:avLst/>
              </a:prstGeom>
              <a:solidFill>
                <a:srgbClr val="3335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a:extLst>
                  <a:ext uri="{FF2B5EF4-FFF2-40B4-BE49-F238E27FC236}">
                    <a16:creationId xmlns:a16="http://schemas.microsoft.com/office/drawing/2014/main" id="{E031CDA0-42B8-4E5D-ABF0-78248AA4FC6E}"/>
                  </a:ext>
                </a:extLst>
              </p:cNvPr>
              <p:cNvPicPr>
                <a:picLocks noChangeAspect="1"/>
              </p:cNvPicPr>
              <p:nvPr/>
            </p:nvPicPr>
            <p:blipFill rotWithShape="1">
              <a:blip r:embed="rId6">
                <a:extLst>
                  <a:ext uri="{BEBA8EAE-BF5A-486C-A8C5-ECC9F3942E4B}">
                    <a14:imgProps xmlns:a14="http://schemas.microsoft.com/office/drawing/2010/main">
                      <a14:imgLayer r:embed="rId7">
                        <a14:imgEffect>
                          <a14:brightnessContrast bright="100000" contrast="100000"/>
                        </a14:imgEffect>
                      </a14:imgLayer>
                    </a14:imgProps>
                  </a:ext>
                  <a:ext uri="{28A0092B-C50C-407E-A947-70E740481C1C}">
                    <a14:useLocalDpi xmlns:a14="http://schemas.microsoft.com/office/drawing/2010/main" val="0"/>
                  </a:ext>
                </a:extLst>
              </a:blip>
              <a:srcRect b="16652"/>
              <a:stretch/>
            </p:blipFill>
            <p:spPr>
              <a:xfrm>
                <a:off x="6622055" y="1979545"/>
                <a:ext cx="544196" cy="453576"/>
              </a:xfrm>
              <a:prstGeom prst="rect">
                <a:avLst/>
              </a:prstGeom>
            </p:spPr>
          </p:pic>
        </p:grpSp>
        <p:grpSp>
          <p:nvGrpSpPr>
            <p:cNvPr id="44" name="Group 43">
              <a:extLst>
                <a:ext uri="{FF2B5EF4-FFF2-40B4-BE49-F238E27FC236}">
                  <a16:creationId xmlns:a16="http://schemas.microsoft.com/office/drawing/2014/main" id="{E26E50AD-FBA2-4430-A039-D39387244F76}"/>
                </a:ext>
              </a:extLst>
            </p:cNvPr>
            <p:cNvGrpSpPr/>
            <p:nvPr/>
          </p:nvGrpSpPr>
          <p:grpSpPr>
            <a:xfrm>
              <a:off x="7005599" y="1811314"/>
              <a:ext cx="4683108" cy="772500"/>
              <a:chOff x="6790441" y="1811314"/>
              <a:chExt cx="4683108" cy="772500"/>
            </a:xfrm>
          </p:grpSpPr>
          <p:sp>
            <p:nvSpPr>
              <p:cNvPr id="38" name="TextBox 37">
                <a:extLst>
                  <a:ext uri="{FF2B5EF4-FFF2-40B4-BE49-F238E27FC236}">
                    <a16:creationId xmlns:a16="http://schemas.microsoft.com/office/drawing/2014/main" id="{07753CFD-C7D9-4B63-B636-EF6DB63D47C0}"/>
                  </a:ext>
                </a:extLst>
              </p:cNvPr>
              <p:cNvSpPr txBox="1"/>
              <p:nvPr/>
            </p:nvSpPr>
            <p:spPr>
              <a:xfrm>
                <a:off x="7116687" y="1811314"/>
                <a:ext cx="2905854" cy="400110"/>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Pet Care Solution</a:t>
                </a:r>
              </a:p>
            </p:txBody>
          </p:sp>
          <p:sp>
            <p:nvSpPr>
              <p:cNvPr id="39" name="TextBox 38">
                <a:extLst>
                  <a:ext uri="{FF2B5EF4-FFF2-40B4-BE49-F238E27FC236}">
                    <a16:creationId xmlns:a16="http://schemas.microsoft.com/office/drawing/2014/main" id="{6079D9BE-8B8B-4F7B-B076-55ACF20AE135}"/>
                  </a:ext>
                </a:extLst>
              </p:cNvPr>
              <p:cNvSpPr txBox="1"/>
              <p:nvPr/>
            </p:nvSpPr>
            <p:spPr>
              <a:xfrm>
                <a:off x="6790441" y="2122149"/>
                <a:ext cx="4683108" cy="461665"/>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Our platform aims to revolutionize pet care in Bangladesh by bringing everything needed for pet ownership into a single, reliable system.</a:t>
                </a:r>
              </a:p>
            </p:txBody>
          </p:sp>
        </p:grpSp>
      </p:grpSp>
      <p:grpSp>
        <p:nvGrpSpPr>
          <p:cNvPr id="52" name="Group 51">
            <a:extLst>
              <a:ext uri="{FF2B5EF4-FFF2-40B4-BE49-F238E27FC236}">
                <a16:creationId xmlns:a16="http://schemas.microsoft.com/office/drawing/2014/main" id="{F6D85482-1C2C-479E-A3E3-8C911CCBC99B}"/>
              </a:ext>
            </a:extLst>
          </p:cNvPr>
          <p:cNvGrpSpPr/>
          <p:nvPr/>
        </p:nvGrpSpPr>
        <p:grpSpPr>
          <a:xfrm>
            <a:off x="7003467" y="2896639"/>
            <a:ext cx="4568454" cy="772241"/>
            <a:chOff x="7003467" y="3336905"/>
            <a:chExt cx="4568454" cy="772241"/>
          </a:xfrm>
        </p:grpSpPr>
        <p:grpSp>
          <p:nvGrpSpPr>
            <p:cNvPr id="40" name="Group 39">
              <a:extLst>
                <a:ext uri="{FF2B5EF4-FFF2-40B4-BE49-F238E27FC236}">
                  <a16:creationId xmlns:a16="http://schemas.microsoft.com/office/drawing/2014/main" id="{7B4E1990-FEFD-4A6A-8E80-5BF83E56B617}"/>
                </a:ext>
              </a:extLst>
            </p:cNvPr>
            <p:cNvGrpSpPr/>
            <p:nvPr/>
          </p:nvGrpSpPr>
          <p:grpSpPr>
            <a:xfrm>
              <a:off x="7056112" y="3401666"/>
              <a:ext cx="332824" cy="314479"/>
              <a:chOff x="6622055" y="3429000"/>
              <a:chExt cx="578566" cy="567603"/>
            </a:xfrm>
          </p:grpSpPr>
          <p:sp>
            <p:nvSpPr>
              <p:cNvPr id="24" name="Oval 23">
                <a:extLst>
                  <a:ext uri="{FF2B5EF4-FFF2-40B4-BE49-F238E27FC236}">
                    <a16:creationId xmlns:a16="http://schemas.microsoft.com/office/drawing/2014/main" id="{40FA5690-292A-402C-932E-397B19E49253}"/>
                  </a:ext>
                </a:extLst>
              </p:cNvPr>
              <p:cNvSpPr/>
              <p:nvPr/>
            </p:nvSpPr>
            <p:spPr>
              <a:xfrm>
                <a:off x="6622055" y="3429000"/>
                <a:ext cx="552468" cy="567603"/>
              </a:xfrm>
              <a:prstGeom prst="ellipse">
                <a:avLst/>
              </a:prstGeom>
              <a:solidFill>
                <a:srgbClr val="3335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Picture 30">
                <a:extLst>
                  <a:ext uri="{FF2B5EF4-FFF2-40B4-BE49-F238E27FC236}">
                    <a16:creationId xmlns:a16="http://schemas.microsoft.com/office/drawing/2014/main" id="{CD25D153-3697-42D5-840D-7FBD2C6B7477}"/>
                  </a:ext>
                </a:extLst>
              </p:cNvPr>
              <p:cNvPicPr>
                <a:picLocks noChangeAspect="1"/>
              </p:cNvPicPr>
              <p:nvPr/>
            </p:nvPicPr>
            <p:blipFill rotWithShape="1">
              <a:blip r:embed="rId8">
                <a:extLst>
                  <a:ext uri="{BEBA8EAE-BF5A-486C-A8C5-ECC9F3942E4B}">
                    <a14:imgProps xmlns:a14="http://schemas.microsoft.com/office/drawing/2010/main">
                      <a14:imgLayer r:embed="rId9">
                        <a14:imgEffect>
                          <a14:brightnessContrast bright="100000" contrast="100000"/>
                        </a14:imgEffect>
                      </a14:imgLayer>
                    </a14:imgProps>
                  </a:ext>
                  <a:ext uri="{28A0092B-C50C-407E-A947-70E740481C1C}">
                    <a14:useLocalDpi xmlns:a14="http://schemas.microsoft.com/office/drawing/2010/main" val="0"/>
                  </a:ext>
                </a:extLst>
              </a:blip>
              <a:srcRect b="16652"/>
              <a:stretch/>
            </p:blipFill>
            <p:spPr>
              <a:xfrm>
                <a:off x="6648153" y="3484425"/>
                <a:ext cx="552468" cy="460471"/>
              </a:xfrm>
              <a:prstGeom prst="rect">
                <a:avLst/>
              </a:prstGeom>
            </p:spPr>
          </p:pic>
        </p:grpSp>
        <p:grpSp>
          <p:nvGrpSpPr>
            <p:cNvPr id="45" name="Group 44">
              <a:extLst>
                <a:ext uri="{FF2B5EF4-FFF2-40B4-BE49-F238E27FC236}">
                  <a16:creationId xmlns:a16="http://schemas.microsoft.com/office/drawing/2014/main" id="{F486BCB5-623F-4FFF-B61F-7079AB0D1205}"/>
                </a:ext>
              </a:extLst>
            </p:cNvPr>
            <p:cNvGrpSpPr/>
            <p:nvPr/>
          </p:nvGrpSpPr>
          <p:grpSpPr>
            <a:xfrm>
              <a:off x="7003467" y="3336905"/>
              <a:ext cx="4568454" cy="772241"/>
              <a:chOff x="6789904" y="1811314"/>
              <a:chExt cx="4568454" cy="772241"/>
            </a:xfrm>
          </p:grpSpPr>
          <p:sp>
            <p:nvSpPr>
              <p:cNvPr id="46" name="TextBox 45">
                <a:extLst>
                  <a:ext uri="{FF2B5EF4-FFF2-40B4-BE49-F238E27FC236}">
                    <a16:creationId xmlns:a16="http://schemas.microsoft.com/office/drawing/2014/main" id="{E13A59EE-77C9-4609-8621-149BC4273D6A}"/>
                  </a:ext>
                </a:extLst>
              </p:cNvPr>
              <p:cNvSpPr txBox="1"/>
              <p:nvPr/>
            </p:nvSpPr>
            <p:spPr>
              <a:xfrm>
                <a:off x="7116687" y="1811314"/>
                <a:ext cx="2905854" cy="400110"/>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Commitment to Quality</a:t>
                </a:r>
              </a:p>
            </p:txBody>
          </p:sp>
          <p:sp>
            <p:nvSpPr>
              <p:cNvPr id="47" name="TextBox 46">
                <a:extLst>
                  <a:ext uri="{FF2B5EF4-FFF2-40B4-BE49-F238E27FC236}">
                    <a16:creationId xmlns:a16="http://schemas.microsoft.com/office/drawing/2014/main" id="{D359D59D-9B9A-4B9C-8B6A-D844C3118533}"/>
                  </a:ext>
                </a:extLst>
              </p:cNvPr>
              <p:cNvSpPr txBox="1"/>
              <p:nvPr/>
            </p:nvSpPr>
            <p:spPr>
              <a:xfrm>
                <a:off x="6789904" y="2121890"/>
                <a:ext cx="4568454" cy="461665"/>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We are committed to prioritizing pet welfare and customer satisfaction, making it easier for people to welcome and care for pets responsibly.</a:t>
                </a:r>
              </a:p>
            </p:txBody>
          </p:sp>
        </p:grpSp>
      </p:grpSp>
      <p:grpSp>
        <p:nvGrpSpPr>
          <p:cNvPr id="54" name="Group 53">
            <a:extLst>
              <a:ext uri="{FF2B5EF4-FFF2-40B4-BE49-F238E27FC236}">
                <a16:creationId xmlns:a16="http://schemas.microsoft.com/office/drawing/2014/main" id="{7936E1C4-3E42-4AA1-A499-891B13E3BC08}"/>
              </a:ext>
            </a:extLst>
          </p:cNvPr>
          <p:cNvGrpSpPr/>
          <p:nvPr/>
        </p:nvGrpSpPr>
        <p:grpSpPr>
          <a:xfrm>
            <a:off x="7024901" y="3989315"/>
            <a:ext cx="4568454" cy="792789"/>
            <a:chOff x="7024901" y="4886781"/>
            <a:chExt cx="4568454" cy="792789"/>
          </a:xfrm>
        </p:grpSpPr>
        <p:grpSp>
          <p:nvGrpSpPr>
            <p:cNvPr id="43" name="Group 42">
              <a:extLst>
                <a:ext uri="{FF2B5EF4-FFF2-40B4-BE49-F238E27FC236}">
                  <a16:creationId xmlns:a16="http://schemas.microsoft.com/office/drawing/2014/main" id="{D746D14D-0395-49F3-A348-31656A470177}"/>
                </a:ext>
              </a:extLst>
            </p:cNvPr>
            <p:cNvGrpSpPr/>
            <p:nvPr/>
          </p:nvGrpSpPr>
          <p:grpSpPr>
            <a:xfrm>
              <a:off x="7056112" y="4965148"/>
              <a:ext cx="317811" cy="314479"/>
              <a:chOff x="6622055" y="4992482"/>
              <a:chExt cx="552468" cy="567603"/>
            </a:xfrm>
          </p:grpSpPr>
          <p:sp>
            <p:nvSpPr>
              <p:cNvPr id="25" name="Oval 24">
                <a:extLst>
                  <a:ext uri="{FF2B5EF4-FFF2-40B4-BE49-F238E27FC236}">
                    <a16:creationId xmlns:a16="http://schemas.microsoft.com/office/drawing/2014/main" id="{36E0566A-804F-4596-A2FA-80642BA05C9B}"/>
                  </a:ext>
                </a:extLst>
              </p:cNvPr>
              <p:cNvSpPr/>
              <p:nvPr/>
            </p:nvSpPr>
            <p:spPr>
              <a:xfrm>
                <a:off x="6622055" y="4992482"/>
                <a:ext cx="552468" cy="567603"/>
              </a:xfrm>
              <a:prstGeom prst="ellipse">
                <a:avLst/>
              </a:prstGeom>
              <a:solidFill>
                <a:srgbClr val="3335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a:extLst>
                  <a:ext uri="{FF2B5EF4-FFF2-40B4-BE49-F238E27FC236}">
                    <a16:creationId xmlns:a16="http://schemas.microsoft.com/office/drawing/2014/main" id="{1BB4A6F7-291F-4711-827A-D9C9D5D78A29}"/>
                  </a:ext>
                </a:extLst>
              </p:cNvPr>
              <p:cNvPicPr>
                <a:picLocks noChangeAspect="1"/>
              </p:cNvPicPr>
              <p:nvPr/>
            </p:nvPicPr>
            <p:blipFill rotWithShape="1">
              <a:blip r:embed="rId10">
                <a:extLst>
                  <a:ext uri="{BEBA8EAE-BF5A-486C-A8C5-ECC9F3942E4B}">
                    <a14:imgProps xmlns:a14="http://schemas.microsoft.com/office/drawing/2010/main">
                      <a14:imgLayer r:embed="rId11">
                        <a14:imgEffect>
                          <a14:brightnessContrast bright="100000" contrast="100000"/>
                        </a14:imgEffect>
                      </a14:imgLayer>
                    </a14:imgProps>
                  </a:ext>
                  <a:ext uri="{28A0092B-C50C-407E-A947-70E740481C1C}">
                    <a14:useLocalDpi xmlns:a14="http://schemas.microsoft.com/office/drawing/2010/main" val="0"/>
                  </a:ext>
                </a:extLst>
              </a:blip>
              <a:srcRect b="16652"/>
              <a:stretch/>
            </p:blipFill>
            <p:spPr>
              <a:xfrm>
                <a:off x="6622055" y="5046047"/>
                <a:ext cx="552468" cy="460471"/>
              </a:xfrm>
              <a:prstGeom prst="rect">
                <a:avLst/>
              </a:prstGeom>
            </p:spPr>
          </p:pic>
        </p:grpSp>
        <p:grpSp>
          <p:nvGrpSpPr>
            <p:cNvPr id="48" name="Group 47">
              <a:extLst>
                <a:ext uri="{FF2B5EF4-FFF2-40B4-BE49-F238E27FC236}">
                  <a16:creationId xmlns:a16="http://schemas.microsoft.com/office/drawing/2014/main" id="{A7A2C55D-926E-4E05-B473-77354ECA944A}"/>
                </a:ext>
              </a:extLst>
            </p:cNvPr>
            <p:cNvGrpSpPr/>
            <p:nvPr/>
          </p:nvGrpSpPr>
          <p:grpSpPr>
            <a:xfrm>
              <a:off x="7024901" y="4886781"/>
              <a:ext cx="4568454" cy="792789"/>
              <a:chOff x="6808464" y="1811314"/>
              <a:chExt cx="4568454" cy="792789"/>
            </a:xfrm>
          </p:grpSpPr>
          <p:sp>
            <p:nvSpPr>
              <p:cNvPr id="49" name="TextBox 48">
                <a:extLst>
                  <a:ext uri="{FF2B5EF4-FFF2-40B4-BE49-F238E27FC236}">
                    <a16:creationId xmlns:a16="http://schemas.microsoft.com/office/drawing/2014/main" id="{68220413-D1B6-4404-A39F-C6547FC865C8}"/>
                  </a:ext>
                </a:extLst>
              </p:cNvPr>
              <p:cNvSpPr txBox="1"/>
              <p:nvPr/>
            </p:nvSpPr>
            <p:spPr>
              <a:xfrm>
                <a:off x="7116687" y="1811314"/>
                <a:ext cx="2905854" cy="400110"/>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Vision for Growth</a:t>
                </a:r>
              </a:p>
            </p:txBody>
          </p:sp>
          <p:sp>
            <p:nvSpPr>
              <p:cNvPr id="50" name="TextBox 49">
                <a:extLst>
                  <a:ext uri="{FF2B5EF4-FFF2-40B4-BE49-F238E27FC236}">
                    <a16:creationId xmlns:a16="http://schemas.microsoft.com/office/drawing/2014/main" id="{C1FAA834-9647-4CFC-BBD5-D8934DF3BCEE}"/>
                  </a:ext>
                </a:extLst>
              </p:cNvPr>
              <p:cNvSpPr txBox="1"/>
              <p:nvPr/>
            </p:nvSpPr>
            <p:spPr>
              <a:xfrm>
                <a:off x="6808464" y="2142438"/>
                <a:ext cx="4568454" cy="461665"/>
              </a:xfrm>
              <a:prstGeom prst="rect">
                <a:avLst/>
              </a:prstGeom>
              <a:noFill/>
            </p:spPr>
            <p:txBody>
              <a:bodyPr wrap="square" rtlCol="0">
                <a:spAutoFit/>
              </a:bodyPr>
              <a:lstStyle/>
              <a:p>
                <a:r>
                  <a:rPr lang="en-US" sz="1200" dirty="0"/>
                  <a:t>With a growing number of pet owners in Bangladesh, our service has the potential to expand and support the entire pet care ecosystem.</a:t>
                </a:r>
                <a:endParaRPr lang="en-US" sz="1200" dirty="0">
                  <a:latin typeface="Times New Roman" panose="02020603050405020304" pitchFamily="18" charset="0"/>
                  <a:cs typeface="Times New Roman" panose="02020603050405020304" pitchFamily="18" charset="0"/>
                </a:endParaRPr>
              </a:p>
            </p:txBody>
          </p:sp>
        </p:grpSp>
      </p:grpSp>
      <p:grpSp>
        <p:nvGrpSpPr>
          <p:cNvPr id="42" name="Pettofy">
            <a:extLst>
              <a:ext uri="{FF2B5EF4-FFF2-40B4-BE49-F238E27FC236}">
                <a16:creationId xmlns:a16="http://schemas.microsoft.com/office/drawing/2014/main" id="{1D8FAC2B-DBA8-4587-85D8-CDF402465870}"/>
              </a:ext>
            </a:extLst>
          </p:cNvPr>
          <p:cNvGrpSpPr/>
          <p:nvPr/>
        </p:nvGrpSpPr>
        <p:grpSpPr>
          <a:xfrm>
            <a:off x="10129205" y="6123317"/>
            <a:ext cx="2020941" cy="538458"/>
            <a:chOff x="4406383" y="5593584"/>
            <a:chExt cx="2160497" cy="523220"/>
          </a:xfrm>
        </p:grpSpPr>
        <p:sp>
          <p:nvSpPr>
            <p:cNvPr id="55" name="TextBox 54">
              <a:extLst>
                <a:ext uri="{FF2B5EF4-FFF2-40B4-BE49-F238E27FC236}">
                  <a16:creationId xmlns:a16="http://schemas.microsoft.com/office/drawing/2014/main" id="{D5D8B01B-C46A-4DFE-A8F7-C997C3A8CF40}"/>
                </a:ext>
              </a:extLst>
            </p:cNvPr>
            <p:cNvSpPr txBox="1"/>
            <p:nvPr/>
          </p:nvSpPr>
          <p:spPr>
            <a:xfrm>
              <a:off x="4681810" y="5593584"/>
              <a:ext cx="1885070" cy="523220"/>
            </a:xfrm>
            <a:prstGeom prst="rect">
              <a:avLst/>
            </a:prstGeom>
            <a:noFill/>
            <a:ln>
              <a:noFill/>
            </a:ln>
          </p:spPr>
          <p:txBody>
            <a:bodyPr wrap="square" rtlCol="0">
              <a:spAutoFit/>
            </a:bodyPr>
            <a:lstStyle/>
            <a:p>
              <a:pPr algn="ctr"/>
              <a:r>
                <a:rPr lang="en-US" sz="2800" b="1" dirty="0" err="1">
                  <a:latin typeface="Californian FB" panose="0207040306080B030204" pitchFamily="18" charset="0"/>
                </a:rPr>
                <a:t>Pettofy</a:t>
              </a:r>
              <a:endParaRPr lang="en-US" sz="2800" b="1" dirty="0">
                <a:latin typeface="Californian FB" panose="0207040306080B030204" pitchFamily="18" charset="0"/>
              </a:endParaRPr>
            </a:p>
          </p:txBody>
        </p:sp>
        <p:pic>
          <p:nvPicPr>
            <p:cNvPr id="56" name="Picture 55">
              <a:extLst>
                <a:ext uri="{FF2B5EF4-FFF2-40B4-BE49-F238E27FC236}">
                  <a16:creationId xmlns:a16="http://schemas.microsoft.com/office/drawing/2014/main" id="{DE541197-901C-43FE-8BA7-EC808206D3BB}"/>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rot="19832035">
              <a:off x="4406383" y="5660995"/>
              <a:ext cx="267867" cy="267867"/>
            </a:xfrm>
            <a:prstGeom prst="rect">
              <a:avLst/>
            </a:prstGeom>
          </p:spPr>
        </p:pic>
        <p:pic>
          <p:nvPicPr>
            <p:cNvPr id="57" name="Picture 56">
              <a:extLst>
                <a:ext uri="{FF2B5EF4-FFF2-40B4-BE49-F238E27FC236}">
                  <a16:creationId xmlns:a16="http://schemas.microsoft.com/office/drawing/2014/main" id="{ED40BD62-B99B-49F4-9A1B-1F3691FEB8CA}"/>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rot="1992979">
              <a:off x="4645438" y="5691881"/>
              <a:ext cx="345900" cy="345900"/>
            </a:xfrm>
            <a:prstGeom prst="rect">
              <a:avLst/>
            </a:prstGeom>
          </p:spPr>
        </p:pic>
      </p:grpSp>
      <p:sp>
        <p:nvSpPr>
          <p:cNvPr id="58" name="Rectangle: Rounded Corners 57">
            <a:extLst>
              <a:ext uri="{FF2B5EF4-FFF2-40B4-BE49-F238E27FC236}">
                <a16:creationId xmlns:a16="http://schemas.microsoft.com/office/drawing/2014/main" id="{F2ED027E-71B5-4F06-9CBE-459D120A82C9}"/>
              </a:ext>
            </a:extLst>
          </p:cNvPr>
          <p:cNvSpPr/>
          <p:nvPr/>
        </p:nvSpPr>
        <p:spPr>
          <a:xfrm rot="20082543">
            <a:off x="11986168" y="-9478262"/>
            <a:ext cx="15121433" cy="12199390"/>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3" name="Group 72">
            <a:extLst>
              <a:ext uri="{FF2B5EF4-FFF2-40B4-BE49-F238E27FC236}">
                <a16:creationId xmlns:a16="http://schemas.microsoft.com/office/drawing/2014/main" id="{6907A0C4-115E-431C-881B-133FB7104AF2}"/>
              </a:ext>
            </a:extLst>
          </p:cNvPr>
          <p:cNvGrpSpPr/>
          <p:nvPr/>
        </p:nvGrpSpPr>
        <p:grpSpPr>
          <a:xfrm>
            <a:off x="13410426" y="89567"/>
            <a:ext cx="6988479" cy="6920833"/>
            <a:chOff x="-4216811" y="-62832"/>
            <a:chExt cx="6988479" cy="6920833"/>
          </a:xfrm>
        </p:grpSpPr>
        <p:sp>
          <p:nvSpPr>
            <p:cNvPr id="74" name="Rectangle 73">
              <a:extLst>
                <a:ext uri="{FF2B5EF4-FFF2-40B4-BE49-F238E27FC236}">
                  <a16:creationId xmlns:a16="http://schemas.microsoft.com/office/drawing/2014/main" id="{370E478A-00F0-484D-BA1A-B6CC377B64BC}"/>
                </a:ext>
              </a:extLst>
            </p:cNvPr>
            <p:cNvSpPr/>
            <p:nvPr/>
          </p:nvSpPr>
          <p:spPr>
            <a:xfrm>
              <a:off x="-1860655" y="1"/>
              <a:ext cx="4632323" cy="6858000"/>
            </a:xfrm>
            <a:prstGeom prst="rect">
              <a:avLst/>
            </a:prstGeom>
            <a:solidFill>
              <a:srgbClr val="333538"/>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FA70EF89-A332-4863-8156-F4F75AC250C3}"/>
                </a:ext>
              </a:extLst>
            </p:cNvPr>
            <p:cNvSpPr/>
            <p:nvPr/>
          </p:nvSpPr>
          <p:spPr>
            <a:xfrm rot="1001107">
              <a:off x="-4216811" y="-62832"/>
              <a:ext cx="4632323" cy="686436"/>
            </a:xfrm>
            <a:prstGeom prst="rect">
              <a:avLst/>
            </a:prstGeom>
            <a:solidFill>
              <a:srgbClr val="33353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6" name="Group 75">
            <a:extLst>
              <a:ext uri="{FF2B5EF4-FFF2-40B4-BE49-F238E27FC236}">
                <a16:creationId xmlns:a16="http://schemas.microsoft.com/office/drawing/2014/main" id="{E3DB490A-204B-40B3-B0D9-3C1E8E1AE413}"/>
              </a:ext>
            </a:extLst>
          </p:cNvPr>
          <p:cNvGrpSpPr/>
          <p:nvPr/>
        </p:nvGrpSpPr>
        <p:grpSpPr>
          <a:xfrm>
            <a:off x="12233996" y="1693442"/>
            <a:ext cx="7568731" cy="4191110"/>
            <a:chOff x="-949625" y="1368975"/>
            <a:chExt cx="7568731" cy="4191110"/>
          </a:xfrm>
        </p:grpSpPr>
        <p:grpSp>
          <p:nvGrpSpPr>
            <p:cNvPr id="77" name="Group 76">
              <a:extLst>
                <a:ext uri="{FF2B5EF4-FFF2-40B4-BE49-F238E27FC236}">
                  <a16:creationId xmlns:a16="http://schemas.microsoft.com/office/drawing/2014/main" id="{A9A0EB06-67C4-4E8E-983D-07D950741942}"/>
                </a:ext>
              </a:extLst>
            </p:cNvPr>
            <p:cNvGrpSpPr/>
            <p:nvPr/>
          </p:nvGrpSpPr>
          <p:grpSpPr>
            <a:xfrm>
              <a:off x="-949625" y="1368975"/>
              <a:ext cx="7568731" cy="4191110"/>
              <a:chOff x="-1063928" y="719090"/>
              <a:chExt cx="7568731" cy="4191110"/>
            </a:xfrm>
          </p:grpSpPr>
          <p:pic>
            <p:nvPicPr>
              <p:cNvPr id="81" name="Picture 80">
                <a:extLst>
                  <a:ext uri="{FF2B5EF4-FFF2-40B4-BE49-F238E27FC236}">
                    <a16:creationId xmlns:a16="http://schemas.microsoft.com/office/drawing/2014/main" id="{91B5B262-D732-4B1C-90B3-CFC527FF3728}"/>
                  </a:ext>
                </a:extLst>
              </p:cNvPr>
              <p:cNvPicPr>
                <a:picLocks noChangeAspect="1"/>
              </p:cNvPicPr>
              <p:nvPr/>
            </p:nvPicPr>
            <p:blipFill>
              <a:blip r:embed="rId13">
                <a:extLst>
                  <a:ext uri="{28A0092B-C50C-407E-A947-70E740481C1C}">
                    <a14:useLocalDpi xmlns:a14="http://schemas.microsoft.com/office/drawing/2010/main" val="0"/>
                  </a:ext>
                </a:extLst>
              </a:blip>
              <a:srcRect/>
              <a:stretch/>
            </p:blipFill>
            <p:spPr>
              <a:xfrm>
                <a:off x="-229129" y="975631"/>
                <a:ext cx="6733932" cy="3366966"/>
              </a:xfrm>
              <a:prstGeom prst="rect">
                <a:avLst/>
              </a:prstGeom>
            </p:spPr>
          </p:pic>
          <p:pic>
            <p:nvPicPr>
              <p:cNvPr id="82" name="Picture 81">
                <a:extLst>
                  <a:ext uri="{FF2B5EF4-FFF2-40B4-BE49-F238E27FC236}">
                    <a16:creationId xmlns:a16="http://schemas.microsoft.com/office/drawing/2014/main" id="{DD4111BC-EF7B-4DBE-8754-45B53B7B4E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3928" y="719090"/>
                <a:ext cx="6985183" cy="4191110"/>
              </a:xfrm>
              <a:prstGeom prst="rect">
                <a:avLst/>
              </a:prstGeom>
            </p:spPr>
          </p:pic>
        </p:grpSp>
        <p:grpSp>
          <p:nvGrpSpPr>
            <p:cNvPr id="78" name="Group 77">
              <a:extLst>
                <a:ext uri="{FF2B5EF4-FFF2-40B4-BE49-F238E27FC236}">
                  <a16:creationId xmlns:a16="http://schemas.microsoft.com/office/drawing/2014/main" id="{FC83365D-B6DA-4C6C-8EF6-661BC6635573}"/>
                </a:ext>
              </a:extLst>
            </p:cNvPr>
            <p:cNvGrpSpPr/>
            <p:nvPr/>
          </p:nvGrpSpPr>
          <p:grpSpPr>
            <a:xfrm>
              <a:off x="-623739" y="3154072"/>
              <a:ext cx="818565" cy="685800"/>
              <a:chOff x="-623739" y="3154072"/>
              <a:chExt cx="818565" cy="685800"/>
            </a:xfrm>
          </p:grpSpPr>
          <p:sp>
            <p:nvSpPr>
              <p:cNvPr id="79" name="Rectangle: Rounded Corners 78">
                <a:extLst>
                  <a:ext uri="{FF2B5EF4-FFF2-40B4-BE49-F238E27FC236}">
                    <a16:creationId xmlns:a16="http://schemas.microsoft.com/office/drawing/2014/main" id="{C3BCFC6F-E311-4861-833E-4CF6B9C25F4E}"/>
                  </a:ext>
                </a:extLst>
              </p:cNvPr>
              <p:cNvSpPr/>
              <p:nvPr/>
            </p:nvSpPr>
            <p:spPr>
              <a:xfrm>
                <a:off x="-623739" y="3154072"/>
                <a:ext cx="818565" cy="685800"/>
              </a:xfrm>
              <a:prstGeom prst="roundRect">
                <a:avLst>
                  <a:gd name="adj" fmla="val 7944"/>
                </a:avLst>
              </a:prstGeom>
              <a:solidFill>
                <a:srgbClr val="3335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0" name="Picture 79">
                <a:extLst>
                  <a:ext uri="{FF2B5EF4-FFF2-40B4-BE49-F238E27FC236}">
                    <a16:creationId xmlns:a16="http://schemas.microsoft.com/office/drawing/2014/main" id="{6F73945A-E5E8-4133-9476-936DD5A0262A}"/>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100000" contrast="100000"/>
                        </a14:imgEffect>
                      </a14:imgLayer>
                    </a14:imgProps>
                  </a:ext>
                  <a:ext uri="{28A0092B-C50C-407E-A947-70E740481C1C}">
                    <a14:useLocalDpi xmlns:a14="http://schemas.microsoft.com/office/drawing/2010/main" val="0"/>
                  </a:ext>
                </a:extLst>
              </a:blip>
              <a:srcRect b="14035"/>
              <a:stretch/>
            </p:blipFill>
            <p:spPr>
              <a:xfrm>
                <a:off x="-474786" y="3275879"/>
                <a:ext cx="474786" cy="408149"/>
              </a:xfrm>
              <a:prstGeom prst="rect">
                <a:avLst/>
              </a:prstGeom>
            </p:spPr>
          </p:pic>
        </p:grpSp>
      </p:grpSp>
      <p:grpSp>
        <p:nvGrpSpPr>
          <p:cNvPr id="83" name="Pettofy">
            <a:extLst>
              <a:ext uri="{FF2B5EF4-FFF2-40B4-BE49-F238E27FC236}">
                <a16:creationId xmlns:a16="http://schemas.microsoft.com/office/drawing/2014/main" id="{CF01F0A3-855B-4498-815B-980A1D353396}"/>
              </a:ext>
            </a:extLst>
          </p:cNvPr>
          <p:cNvGrpSpPr/>
          <p:nvPr/>
        </p:nvGrpSpPr>
        <p:grpSpPr>
          <a:xfrm>
            <a:off x="16065185" y="6275717"/>
            <a:ext cx="2020941" cy="538458"/>
            <a:chOff x="4406383" y="5593584"/>
            <a:chExt cx="2160497" cy="523220"/>
          </a:xfrm>
        </p:grpSpPr>
        <p:sp>
          <p:nvSpPr>
            <p:cNvPr id="84" name="TextBox 83">
              <a:extLst>
                <a:ext uri="{FF2B5EF4-FFF2-40B4-BE49-F238E27FC236}">
                  <a16:creationId xmlns:a16="http://schemas.microsoft.com/office/drawing/2014/main" id="{7ED1F0E5-BA84-419D-80CC-4456D11F6CE4}"/>
                </a:ext>
              </a:extLst>
            </p:cNvPr>
            <p:cNvSpPr txBox="1"/>
            <p:nvPr/>
          </p:nvSpPr>
          <p:spPr>
            <a:xfrm>
              <a:off x="4681810" y="5593584"/>
              <a:ext cx="1885070" cy="523220"/>
            </a:xfrm>
            <a:prstGeom prst="rect">
              <a:avLst/>
            </a:prstGeom>
            <a:noFill/>
            <a:ln>
              <a:noFill/>
            </a:ln>
          </p:spPr>
          <p:txBody>
            <a:bodyPr wrap="square" rtlCol="0">
              <a:spAutoFit/>
            </a:bodyPr>
            <a:lstStyle/>
            <a:p>
              <a:pPr algn="ctr"/>
              <a:r>
                <a:rPr lang="en-US" sz="2800" b="1" dirty="0" err="1">
                  <a:solidFill>
                    <a:schemeClr val="bg1"/>
                  </a:solidFill>
                  <a:latin typeface="Californian FB" panose="0207040306080B030204" pitchFamily="18" charset="0"/>
                </a:rPr>
                <a:t>Pettofy</a:t>
              </a:r>
              <a:endParaRPr lang="en-US" sz="2800" b="1" dirty="0">
                <a:solidFill>
                  <a:schemeClr val="bg1"/>
                </a:solidFill>
                <a:latin typeface="Californian FB" panose="0207040306080B030204" pitchFamily="18" charset="0"/>
              </a:endParaRPr>
            </a:p>
          </p:txBody>
        </p:sp>
        <p:pic>
          <p:nvPicPr>
            <p:cNvPr id="85" name="Picture 84">
              <a:extLst>
                <a:ext uri="{FF2B5EF4-FFF2-40B4-BE49-F238E27FC236}">
                  <a16:creationId xmlns:a16="http://schemas.microsoft.com/office/drawing/2014/main" id="{7E7D4297-512F-4C41-9B83-DA5F6B92F46E}"/>
                </a:ext>
              </a:extLst>
            </p:cNvPr>
            <p:cNvPicPr>
              <a:picLocks noChangeAspect="1"/>
            </p:cNvPicPr>
            <p:nvPr/>
          </p:nvPicPr>
          <p:blipFill>
            <a:blip r:embed="rId14">
              <a:extLst>
                <a:ext uri="{BEBA8EAE-BF5A-486C-A8C5-ECC9F3942E4B}">
                  <a14:imgProps xmlns:a14="http://schemas.microsoft.com/office/drawing/2010/main">
                    <a14:imgLayer r:embed="rId15">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rot="19832035">
              <a:off x="4406383" y="5660995"/>
              <a:ext cx="267867" cy="267867"/>
            </a:xfrm>
            <a:prstGeom prst="rect">
              <a:avLst/>
            </a:prstGeom>
          </p:spPr>
        </p:pic>
        <p:pic>
          <p:nvPicPr>
            <p:cNvPr id="86" name="Picture 85">
              <a:extLst>
                <a:ext uri="{FF2B5EF4-FFF2-40B4-BE49-F238E27FC236}">
                  <a16:creationId xmlns:a16="http://schemas.microsoft.com/office/drawing/2014/main" id="{0493D145-C401-4594-85A3-7EBCABDCF716}"/>
                </a:ext>
              </a:extLst>
            </p:cNvPr>
            <p:cNvPicPr>
              <a:picLocks noChangeAspect="1"/>
            </p:cNvPicPr>
            <p:nvPr/>
          </p:nvPicPr>
          <p:blipFill>
            <a:blip r:embed="rId14">
              <a:extLst>
                <a:ext uri="{BEBA8EAE-BF5A-486C-A8C5-ECC9F3942E4B}">
                  <a14:imgProps xmlns:a14="http://schemas.microsoft.com/office/drawing/2010/main">
                    <a14:imgLayer r:embed="rId15">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rot="1992979">
              <a:off x="4645438" y="5691881"/>
              <a:ext cx="345900" cy="345900"/>
            </a:xfrm>
            <a:prstGeom prst="rect">
              <a:avLst/>
            </a:prstGeom>
          </p:spPr>
        </p:pic>
      </p:grpSp>
    </p:spTree>
    <p:extLst>
      <p:ext uri="{BB962C8B-B14F-4D97-AF65-F5344CB8AC3E}">
        <p14:creationId xmlns:p14="http://schemas.microsoft.com/office/powerpoint/2010/main" val="99956878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BC710BD3-044F-41D7-A501-F214FDDC2B31}"/>
              </a:ext>
            </a:extLst>
          </p:cNvPr>
          <p:cNvGrpSpPr/>
          <p:nvPr/>
        </p:nvGrpSpPr>
        <p:grpSpPr>
          <a:xfrm>
            <a:off x="7474446" y="-62833"/>
            <a:ext cx="6988479" cy="6920833"/>
            <a:chOff x="-4216811" y="-62832"/>
            <a:chExt cx="6988479" cy="6920833"/>
          </a:xfrm>
        </p:grpSpPr>
        <p:sp>
          <p:nvSpPr>
            <p:cNvPr id="34" name="Rectangle 33">
              <a:extLst>
                <a:ext uri="{FF2B5EF4-FFF2-40B4-BE49-F238E27FC236}">
                  <a16:creationId xmlns:a16="http://schemas.microsoft.com/office/drawing/2014/main" id="{D4AF1FE4-6854-45D5-8C52-61779B59E58F}"/>
                </a:ext>
              </a:extLst>
            </p:cNvPr>
            <p:cNvSpPr/>
            <p:nvPr/>
          </p:nvSpPr>
          <p:spPr>
            <a:xfrm>
              <a:off x="-1860655" y="1"/>
              <a:ext cx="4632323" cy="6858000"/>
            </a:xfrm>
            <a:prstGeom prst="rect">
              <a:avLst/>
            </a:prstGeom>
            <a:solidFill>
              <a:srgbClr val="333538"/>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10E5CF0F-30B8-4E8D-8CCC-F019797D5EE2}"/>
                </a:ext>
              </a:extLst>
            </p:cNvPr>
            <p:cNvSpPr/>
            <p:nvPr/>
          </p:nvSpPr>
          <p:spPr>
            <a:xfrm rot="1001107">
              <a:off x="-4216811" y="-62832"/>
              <a:ext cx="4632323" cy="686436"/>
            </a:xfrm>
            <a:prstGeom prst="rect">
              <a:avLst/>
            </a:prstGeom>
            <a:solidFill>
              <a:srgbClr val="33353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1" name="Group 50">
            <a:extLst>
              <a:ext uri="{FF2B5EF4-FFF2-40B4-BE49-F238E27FC236}">
                <a16:creationId xmlns:a16="http://schemas.microsoft.com/office/drawing/2014/main" id="{1A87CD1A-7E9A-4490-A2CD-C531179D7DF3}"/>
              </a:ext>
            </a:extLst>
          </p:cNvPr>
          <p:cNvGrpSpPr/>
          <p:nvPr/>
        </p:nvGrpSpPr>
        <p:grpSpPr>
          <a:xfrm>
            <a:off x="6298016" y="1541042"/>
            <a:ext cx="7568731" cy="4191110"/>
            <a:chOff x="-949625" y="1368975"/>
            <a:chExt cx="7568731" cy="4191110"/>
          </a:xfrm>
        </p:grpSpPr>
        <p:grpSp>
          <p:nvGrpSpPr>
            <p:cNvPr id="18" name="Group 17">
              <a:extLst>
                <a:ext uri="{FF2B5EF4-FFF2-40B4-BE49-F238E27FC236}">
                  <a16:creationId xmlns:a16="http://schemas.microsoft.com/office/drawing/2014/main" id="{6E7F40F3-DC8C-42BD-9B05-1131945E5551}"/>
                </a:ext>
              </a:extLst>
            </p:cNvPr>
            <p:cNvGrpSpPr/>
            <p:nvPr/>
          </p:nvGrpSpPr>
          <p:grpSpPr>
            <a:xfrm>
              <a:off x="-949625" y="1368975"/>
              <a:ext cx="7568731" cy="4191110"/>
              <a:chOff x="-1063928" y="719090"/>
              <a:chExt cx="7568731" cy="4191110"/>
            </a:xfrm>
          </p:grpSpPr>
          <p:pic>
            <p:nvPicPr>
              <p:cNvPr id="15" name="Picture 14">
                <a:extLst>
                  <a:ext uri="{FF2B5EF4-FFF2-40B4-BE49-F238E27FC236}">
                    <a16:creationId xmlns:a16="http://schemas.microsoft.com/office/drawing/2014/main" id="{DE186EB4-0AED-43CC-B9E0-BDFD5304E1C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29129" y="975631"/>
                <a:ext cx="6733932" cy="3366966"/>
              </a:xfrm>
              <a:prstGeom prst="rect">
                <a:avLst/>
              </a:prstGeom>
            </p:spPr>
          </p:pic>
          <p:pic>
            <p:nvPicPr>
              <p:cNvPr id="17" name="Picture 16">
                <a:extLst>
                  <a:ext uri="{FF2B5EF4-FFF2-40B4-BE49-F238E27FC236}">
                    <a16:creationId xmlns:a16="http://schemas.microsoft.com/office/drawing/2014/main" id="{1B1A67DC-8C0F-4DD2-95E1-C5D50F2E20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3928" y="719090"/>
                <a:ext cx="6985183" cy="4191110"/>
              </a:xfrm>
              <a:prstGeom prst="rect">
                <a:avLst/>
              </a:prstGeom>
            </p:spPr>
          </p:pic>
        </p:grpSp>
        <p:grpSp>
          <p:nvGrpSpPr>
            <p:cNvPr id="22" name="Group 21">
              <a:extLst>
                <a:ext uri="{FF2B5EF4-FFF2-40B4-BE49-F238E27FC236}">
                  <a16:creationId xmlns:a16="http://schemas.microsoft.com/office/drawing/2014/main" id="{7A308562-7BBF-4662-97D8-4BDC42B5116F}"/>
                </a:ext>
              </a:extLst>
            </p:cNvPr>
            <p:cNvGrpSpPr/>
            <p:nvPr/>
          </p:nvGrpSpPr>
          <p:grpSpPr>
            <a:xfrm>
              <a:off x="-623739" y="3154072"/>
              <a:ext cx="818565" cy="685800"/>
              <a:chOff x="-623739" y="3154072"/>
              <a:chExt cx="818565" cy="685800"/>
            </a:xfrm>
          </p:grpSpPr>
          <p:sp>
            <p:nvSpPr>
              <p:cNvPr id="19" name="Rectangle: Rounded Corners 18">
                <a:extLst>
                  <a:ext uri="{FF2B5EF4-FFF2-40B4-BE49-F238E27FC236}">
                    <a16:creationId xmlns:a16="http://schemas.microsoft.com/office/drawing/2014/main" id="{AC436A45-2C1A-46FB-BB93-DEBCCCB8AB6D}"/>
                  </a:ext>
                </a:extLst>
              </p:cNvPr>
              <p:cNvSpPr/>
              <p:nvPr/>
            </p:nvSpPr>
            <p:spPr>
              <a:xfrm>
                <a:off x="-623739" y="3154072"/>
                <a:ext cx="818565" cy="685800"/>
              </a:xfrm>
              <a:prstGeom prst="roundRect">
                <a:avLst>
                  <a:gd name="adj" fmla="val 7944"/>
                </a:avLst>
              </a:prstGeom>
              <a:solidFill>
                <a:srgbClr val="3335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a:extLst>
                  <a:ext uri="{FF2B5EF4-FFF2-40B4-BE49-F238E27FC236}">
                    <a16:creationId xmlns:a16="http://schemas.microsoft.com/office/drawing/2014/main" id="{DAA9336E-A5D2-443D-A917-F4910C4D650A}"/>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100000" contrast="100000"/>
                        </a14:imgEffect>
                      </a14:imgLayer>
                    </a14:imgProps>
                  </a:ext>
                  <a:ext uri="{28A0092B-C50C-407E-A947-70E740481C1C}">
                    <a14:useLocalDpi xmlns:a14="http://schemas.microsoft.com/office/drawing/2010/main" val="0"/>
                  </a:ext>
                </a:extLst>
              </a:blip>
              <a:srcRect b="14035"/>
              <a:stretch/>
            </p:blipFill>
            <p:spPr>
              <a:xfrm>
                <a:off x="-474786" y="3275879"/>
                <a:ext cx="474786" cy="408149"/>
              </a:xfrm>
              <a:prstGeom prst="rect">
                <a:avLst/>
              </a:prstGeom>
            </p:spPr>
          </p:pic>
        </p:grpSp>
      </p:grpSp>
      <p:grpSp>
        <p:nvGrpSpPr>
          <p:cNvPr id="2" name="Group 1">
            <a:extLst>
              <a:ext uri="{FF2B5EF4-FFF2-40B4-BE49-F238E27FC236}">
                <a16:creationId xmlns:a16="http://schemas.microsoft.com/office/drawing/2014/main" id="{45245544-5BDE-4F65-AC46-725BC67EE854}"/>
              </a:ext>
            </a:extLst>
          </p:cNvPr>
          <p:cNvGrpSpPr/>
          <p:nvPr/>
        </p:nvGrpSpPr>
        <p:grpSpPr>
          <a:xfrm>
            <a:off x="647981" y="1230716"/>
            <a:ext cx="5952161" cy="3702990"/>
            <a:chOff x="6678660" y="686435"/>
            <a:chExt cx="5952161" cy="3702990"/>
          </a:xfrm>
        </p:grpSpPr>
        <p:grpSp>
          <p:nvGrpSpPr>
            <p:cNvPr id="11" name="Group 10">
              <a:extLst>
                <a:ext uri="{FF2B5EF4-FFF2-40B4-BE49-F238E27FC236}">
                  <a16:creationId xmlns:a16="http://schemas.microsoft.com/office/drawing/2014/main" id="{CF64A040-A4BE-4923-A729-6EB7F8D9E6D1}"/>
                </a:ext>
              </a:extLst>
            </p:cNvPr>
            <p:cNvGrpSpPr/>
            <p:nvPr/>
          </p:nvGrpSpPr>
          <p:grpSpPr>
            <a:xfrm>
              <a:off x="6678660" y="686435"/>
              <a:ext cx="5952161" cy="922114"/>
              <a:chOff x="-767169" y="4735918"/>
              <a:chExt cx="5952161" cy="922114"/>
            </a:xfrm>
            <a:effectLst/>
          </p:grpSpPr>
          <p:sp>
            <p:nvSpPr>
              <p:cNvPr id="9" name="TextBox 8">
                <a:extLst>
                  <a:ext uri="{FF2B5EF4-FFF2-40B4-BE49-F238E27FC236}">
                    <a16:creationId xmlns:a16="http://schemas.microsoft.com/office/drawing/2014/main" id="{FA3C9EF3-B299-481D-8BD6-565647CDF284}"/>
                  </a:ext>
                </a:extLst>
              </p:cNvPr>
              <p:cNvSpPr txBox="1"/>
              <p:nvPr/>
            </p:nvSpPr>
            <p:spPr>
              <a:xfrm>
                <a:off x="-605367" y="4735918"/>
                <a:ext cx="5790359" cy="769441"/>
              </a:xfrm>
              <a:prstGeom prst="rect">
                <a:avLst/>
              </a:prstGeom>
              <a:noFill/>
            </p:spPr>
            <p:txBody>
              <a:bodyPr wrap="square" rtlCol="0">
                <a:spAutoFit/>
              </a:bodyPr>
              <a:lstStyle/>
              <a:p>
                <a:pPr algn="ctr"/>
                <a:r>
                  <a:rPr lang="en-US" sz="4400" b="1" dirty="0">
                    <a:latin typeface="Times New Roman" panose="02020603050405020304" pitchFamily="18" charset="0"/>
                    <a:cs typeface="Times New Roman" panose="02020603050405020304" pitchFamily="18" charset="0"/>
                  </a:rPr>
                  <a:t>System Requirements.</a:t>
                </a:r>
              </a:p>
            </p:txBody>
          </p:sp>
          <p:sp>
            <p:nvSpPr>
              <p:cNvPr id="10" name="TextBox 9">
                <a:extLst>
                  <a:ext uri="{FF2B5EF4-FFF2-40B4-BE49-F238E27FC236}">
                    <a16:creationId xmlns:a16="http://schemas.microsoft.com/office/drawing/2014/main" id="{14616BFD-2CB7-4767-A8CF-802F58C7B909}"/>
                  </a:ext>
                </a:extLst>
              </p:cNvPr>
              <p:cNvSpPr txBox="1"/>
              <p:nvPr/>
            </p:nvSpPr>
            <p:spPr>
              <a:xfrm>
                <a:off x="-767169" y="5350255"/>
                <a:ext cx="3507771" cy="307777"/>
              </a:xfrm>
              <a:prstGeom prst="rect">
                <a:avLst/>
              </a:prstGeom>
              <a:noFill/>
            </p:spPr>
            <p:txBody>
              <a:bodyPr wrap="square" rtlCol="0">
                <a:spAutoFit/>
              </a:bodyPr>
              <a:lstStyle/>
              <a:p>
                <a:pPr algn="ctr"/>
                <a:r>
                  <a:rPr lang="en-US" sz="1400" i="1" dirty="0">
                    <a:latin typeface="Times New Roman" panose="02020603050405020304" pitchFamily="18" charset="0"/>
                    <a:cs typeface="Times New Roman" panose="02020603050405020304" pitchFamily="18" charset="0"/>
                  </a:rPr>
                  <a:t>of our systematic project proposal…..</a:t>
                </a:r>
              </a:p>
            </p:txBody>
          </p:sp>
        </p:grpSp>
        <p:grpSp>
          <p:nvGrpSpPr>
            <p:cNvPr id="53" name="Group 52">
              <a:extLst>
                <a:ext uri="{FF2B5EF4-FFF2-40B4-BE49-F238E27FC236}">
                  <a16:creationId xmlns:a16="http://schemas.microsoft.com/office/drawing/2014/main" id="{D951AABB-3791-46F0-A76E-C82169F85EC6}"/>
                </a:ext>
              </a:extLst>
            </p:cNvPr>
            <p:cNvGrpSpPr/>
            <p:nvPr/>
          </p:nvGrpSpPr>
          <p:grpSpPr>
            <a:xfrm>
              <a:off x="7056112" y="1811314"/>
              <a:ext cx="3181587" cy="400110"/>
              <a:chOff x="7056112" y="1811314"/>
              <a:chExt cx="3181587" cy="400110"/>
            </a:xfrm>
          </p:grpSpPr>
          <p:grpSp>
            <p:nvGrpSpPr>
              <p:cNvPr id="41" name="Group 40">
                <a:extLst>
                  <a:ext uri="{FF2B5EF4-FFF2-40B4-BE49-F238E27FC236}">
                    <a16:creationId xmlns:a16="http://schemas.microsoft.com/office/drawing/2014/main" id="{9D112DC2-377C-4BD0-90DD-429410553CF6}"/>
                  </a:ext>
                </a:extLst>
              </p:cNvPr>
              <p:cNvGrpSpPr/>
              <p:nvPr/>
            </p:nvGrpSpPr>
            <p:grpSpPr>
              <a:xfrm>
                <a:off x="7056112" y="1882148"/>
                <a:ext cx="317811" cy="314479"/>
                <a:chOff x="6622055" y="1909482"/>
                <a:chExt cx="552468" cy="567603"/>
              </a:xfrm>
            </p:grpSpPr>
            <p:sp>
              <p:nvSpPr>
                <p:cNvPr id="23" name="Oval 22">
                  <a:extLst>
                    <a:ext uri="{FF2B5EF4-FFF2-40B4-BE49-F238E27FC236}">
                      <a16:creationId xmlns:a16="http://schemas.microsoft.com/office/drawing/2014/main" id="{2C7D866D-FD72-4DD9-90E2-2C3012FA46E4}"/>
                    </a:ext>
                  </a:extLst>
                </p:cNvPr>
                <p:cNvSpPr/>
                <p:nvPr/>
              </p:nvSpPr>
              <p:spPr>
                <a:xfrm>
                  <a:off x="6622055" y="1909482"/>
                  <a:ext cx="552468" cy="567603"/>
                </a:xfrm>
                <a:prstGeom prst="ellipse">
                  <a:avLst/>
                </a:prstGeom>
                <a:solidFill>
                  <a:srgbClr val="3335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a:extLst>
                    <a:ext uri="{FF2B5EF4-FFF2-40B4-BE49-F238E27FC236}">
                      <a16:creationId xmlns:a16="http://schemas.microsoft.com/office/drawing/2014/main" id="{E031CDA0-42B8-4E5D-ABF0-78248AA4FC6E}"/>
                    </a:ext>
                  </a:extLst>
                </p:cNvPr>
                <p:cNvPicPr>
                  <a:picLocks noChangeAspect="1"/>
                </p:cNvPicPr>
                <p:nvPr/>
              </p:nvPicPr>
              <p:blipFill rotWithShape="1">
                <a:blip r:embed="rId6">
                  <a:extLst>
                    <a:ext uri="{BEBA8EAE-BF5A-486C-A8C5-ECC9F3942E4B}">
                      <a14:imgProps xmlns:a14="http://schemas.microsoft.com/office/drawing/2010/main">
                        <a14:imgLayer r:embed="rId7">
                          <a14:imgEffect>
                            <a14:brightnessContrast bright="100000" contrast="100000"/>
                          </a14:imgEffect>
                        </a14:imgLayer>
                      </a14:imgProps>
                    </a:ext>
                    <a:ext uri="{28A0092B-C50C-407E-A947-70E740481C1C}">
                      <a14:useLocalDpi xmlns:a14="http://schemas.microsoft.com/office/drawing/2010/main" val="0"/>
                    </a:ext>
                  </a:extLst>
                </a:blip>
                <a:srcRect b="16652"/>
                <a:stretch/>
              </p:blipFill>
              <p:spPr>
                <a:xfrm>
                  <a:off x="6622055" y="1979545"/>
                  <a:ext cx="544196" cy="453576"/>
                </a:xfrm>
                <a:prstGeom prst="rect">
                  <a:avLst/>
                </a:prstGeom>
              </p:spPr>
            </p:pic>
          </p:grpSp>
          <p:sp>
            <p:nvSpPr>
              <p:cNvPr id="38" name="TextBox 37">
                <a:extLst>
                  <a:ext uri="{FF2B5EF4-FFF2-40B4-BE49-F238E27FC236}">
                    <a16:creationId xmlns:a16="http://schemas.microsoft.com/office/drawing/2014/main" id="{07753CFD-C7D9-4B63-B636-EF6DB63D47C0}"/>
                  </a:ext>
                </a:extLst>
              </p:cNvPr>
              <p:cNvSpPr txBox="1"/>
              <p:nvPr/>
            </p:nvSpPr>
            <p:spPr>
              <a:xfrm>
                <a:off x="7331845" y="1811314"/>
                <a:ext cx="2905854" cy="400110"/>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Frontend Development</a:t>
                </a:r>
              </a:p>
            </p:txBody>
          </p:sp>
        </p:grpSp>
        <p:grpSp>
          <p:nvGrpSpPr>
            <p:cNvPr id="52" name="Group 51">
              <a:extLst>
                <a:ext uri="{FF2B5EF4-FFF2-40B4-BE49-F238E27FC236}">
                  <a16:creationId xmlns:a16="http://schemas.microsoft.com/office/drawing/2014/main" id="{F6D85482-1C2C-479E-A3E3-8C911CCBC99B}"/>
                </a:ext>
              </a:extLst>
            </p:cNvPr>
            <p:cNvGrpSpPr/>
            <p:nvPr/>
          </p:nvGrpSpPr>
          <p:grpSpPr>
            <a:xfrm>
              <a:off x="7056112" y="2896639"/>
              <a:ext cx="3179992" cy="400110"/>
              <a:chOff x="7056112" y="3336905"/>
              <a:chExt cx="3179992" cy="400110"/>
            </a:xfrm>
          </p:grpSpPr>
          <p:grpSp>
            <p:nvGrpSpPr>
              <p:cNvPr id="40" name="Group 39">
                <a:extLst>
                  <a:ext uri="{FF2B5EF4-FFF2-40B4-BE49-F238E27FC236}">
                    <a16:creationId xmlns:a16="http://schemas.microsoft.com/office/drawing/2014/main" id="{7B4E1990-FEFD-4A6A-8E80-5BF83E56B617}"/>
                  </a:ext>
                </a:extLst>
              </p:cNvPr>
              <p:cNvGrpSpPr/>
              <p:nvPr/>
            </p:nvGrpSpPr>
            <p:grpSpPr>
              <a:xfrm>
                <a:off x="7056112" y="3401666"/>
                <a:ext cx="332824" cy="314479"/>
                <a:chOff x="6622055" y="3429000"/>
                <a:chExt cx="578566" cy="567603"/>
              </a:xfrm>
            </p:grpSpPr>
            <p:sp>
              <p:nvSpPr>
                <p:cNvPr id="24" name="Oval 23">
                  <a:extLst>
                    <a:ext uri="{FF2B5EF4-FFF2-40B4-BE49-F238E27FC236}">
                      <a16:creationId xmlns:a16="http://schemas.microsoft.com/office/drawing/2014/main" id="{40FA5690-292A-402C-932E-397B19E49253}"/>
                    </a:ext>
                  </a:extLst>
                </p:cNvPr>
                <p:cNvSpPr/>
                <p:nvPr/>
              </p:nvSpPr>
              <p:spPr>
                <a:xfrm>
                  <a:off x="6622055" y="3429000"/>
                  <a:ext cx="552468" cy="567603"/>
                </a:xfrm>
                <a:prstGeom prst="ellipse">
                  <a:avLst/>
                </a:prstGeom>
                <a:solidFill>
                  <a:srgbClr val="3335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Picture 30">
                  <a:extLst>
                    <a:ext uri="{FF2B5EF4-FFF2-40B4-BE49-F238E27FC236}">
                      <a16:creationId xmlns:a16="http://schemas.microsoft.com/office/drawing/2014/main" id="{CD25D153-3697-42D5-840D-7FBD2C6B7477}"/>
                    </a:ext>
                  </a:extLst>
                </p:cNvPr>
                <p:cNvPicPr>
                  <a:picLocks noChangeAspect="1"/>
                </p:cNvPicPr>
                <p:nvPr/>
              </p:nvPicPr>
              <p:blipFill rotWithShape="1">
                <a:blip r:embed="rId8">
                  <a:extLst>
                    <a:ext uri="{BEBA8EAE-BF5A-486C-A8C5-ECC9F3942E4B}">
                      <a14:imgProps xmlns:a14="http://schemas.microsoft.com/office/drawing/2010/main">
                        <a14:imgLayer r:embed="rId9">
                          <a14:imgEffect>
                            <a14:brightnessContrast bright="100000" contrast="100000"/>
                          </a14:imgEffect>
                        </a14:imgLayer>
                      </a14:imgProps>
                    </a:ext>
                    <a:ext uri="{28A0092B-C50C-407E-A947-70E740481C1C}">
                      <a14:useLocalDpi xmlns:a14="http://schemas.microsoft.com/office/drawing/2010/main" val="0"/>
                    </a:ext>
                  </a:extLst>
                </a:blip>
                <a:srcRect b="16652"/>
                <a:stretch/>
              </p:blipFill>
              <p:spPr>
                <a:xfrm>
                  <a:off x="6648153" y="3484425"/>
                  <a:ext cx="552468" cy="460471"/>
                </a:xfrm>
                <a:prstGeom prst="rect">
                  <a:avLst/>
                </a:prstGeom>
              </p:spPr>
            </p:pic>
          </p:grpSp>
          <p:sp>
            <p:nvSpPr>
              <p:cNvPr id="46" name="TextBox 45">
                <a:extLst>
                  <a:ext uri="{FF2B5EF4-FFF2-40B4-BE49-F238E27FC236}">
                    <a16:creationId xmlns:a16="http://schemas.microsoft.com/office/drawing/2014/main" id="{E13A59EE-77C9-4609-8621-149BC4273D6A}"/>
                  </a:ext>
                </a:extLst>
              </p:cNvPr>
              <p:cNvSpPr txBox="1"/>
              <p:nvPr/>
            </p:nvSpPr>
            <p:spPr>
              <a:xfrm>
                <a:off x="7330250" y="3336905"/>
                <a:ext cx="2905854" cy="400110"/>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Backend Development</a:t>
                </a:r>
              </a:p>
            </p:txBody>
          </p:sp>
        </p:grpSp>
        <p:grpSp>
          <p:nvGrpSpPr>
            <p:cNvPr id="54" name="Group 53">
              <a:extLst>
                <a:ext uri="{FF2B5EF4-FFF2-40B4-BE49-F238E27FC236}">
                  <a16:creationId xmlns:a16="http://schemas.microsoft.com/office/drawing/2014/main" id="{7936E1C4-3E42-4AA1-A499-891B13E3BC08}"/>
                </a:ext>
              </a:extLst>
            </p:cNvPr>
            <p:cNvGrpSpPr/>
            <p:nvPr/>
          </p:nvGrpSpPr>
          <p:grpSpPr>
            <a:xfrm>
              <a:off x="7056112" y="3989315"/>
              <a:ext cx="3182866" cy="400110"/>
              <a:chOff x="7056112" y="4886781"/>
              <a:chExt cx="3182866" cy="400110"/>
            </a:xfrm>
          </p:grpSpPr>
          <p:grpSp>
            <p:nvGrpSpPr>
              <p:cNvPr id="43" name="Group 42">
                <a:extLst>
                  <a:ext uri="{FF2B5EF4-FFF2-40B4-BE49-F238E27FC236}">
                    <a16:creationId xmlns:a16="http://schemas.microsoft.com/office/drawing/2014/main" id="{D746D14D-0395-49F3-A348-31656A470177}"/>
                  </a:ext>
                </a:extLst>
              </p:cNvPr>
              <p:cNvGrpSpPr/>
              <p:nvPr/>
            </p:nvGrpSpPr>
            <p:grpSpPr>
              <a:xfrm>
                <a:off x="7056112" y="4965148"/>
                <a:ext cx="317811" cy="314479"/>
                <a:chOff x="6622055" y="4992482"/>
                <a:chExt cx="552468" cy="567603"/>
              </a:xfrm>
            </p:grpSpPr>
            <p:sp>
              <p:nvSpPr>
                <p:cNvPr id="25" name="Oval 24">
                  <a:extLst>
                    <a:ext uri="{FF2B5EF4-FFF2-40B4-BE49-F238E27FC236}">
                      <a16:creationId xmlns:a16="http://schemas.microsoft.com/office/drawing/2014/main" id="{36E0566A-804F-4596-A2FA-80642BA05C9B}"/>
                    </a:ext>
                  </a:extLst>
                </p:cNvPr>
                <p:cNvSpPr/>
                <p:nvPr/>
              </p:nvSpPr>
              <p:spPr>
                <a:xfrm>
                  <a:off x="6622055" y="4992482"/>
                  <a:ext cx="552468" cy="567603"/>
                </a:xfrm>
                <a:prstGeom prst="ellipse">
                  <a:avLst/>
                </a:prstGeom>
                <a:solidFill>
                  <a:srgbClr val="3335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a:extLst>
                    <a:ext uri="{FF2B5EF4-FFF2-40B4-BE49-F238E27FC236}">
                      <a16:creationId xmlns:a16="http://schemas.microsoft.com/office/drawing/2014/main" id="{1BB4A6F7-291F-4711-827A-D9C9D5D78A29}"/>
                    </a:ext>
                  </a:extLst>
                </p:cNvPr>
                <p:cNvPicPr>
                  <a:picLocks noChangeAspect="1"/>
                </p:cNvPicPr>
                <p:nvPr/>
              </p:nvPicPr>
              <p:blipFill rotWithShape="1">
                <a:blip r:embed="rId10">
                  <a:extLst>
                    <a:ext uri="{BEBA8EAE-BF5A-486C-A8C5-ECC9F3942E4B}">
                      <a14:imgProps xmlns:a14="http://schemas.microsoft.com/office/drawing/2010/main">
                        <a14:imgLayer r:embed="rId11">
                          <a14:imgEffect>
                            <a14:brightnessContrast bright="100000" contrast="100000"/>
                          </a14:imgEffect>
                        </a14:imgLayer>
                      </a14:imgProps>
                    </a:ext>
                    <a:ext uri="{28A0092B-C50C-407E-A947-70E740481C1C}">
                      <a14:useLocalDpi xmlns:a14="http://schemas.microsoft.com/office/drawing/2010/main" val="0"/>
                    </a:ext>
                  </a:extLst>
                </a:blip>
                <a:srcRect b="16652"/>
                <a:stretch/>
              </p:blipFill>
              <p:spPr>
                <a:xfrm>
                  <a:off x="6622055" y="5046047"/>
                  <a:ext cx="552468" cy="460471"/>
                </a:xfrm>
                <a:prstGeom prst="rect">
                  <a:avLst/>
                </a:prstGeom>
              </p:spPr>
            </p:pic>
          </p:grpSp>
          <p:sp>
            <p:nvSpPr>
              <p:cNvPr id="49" name="TextBox 48">
                <a:extLst>
                  <a:ext uri="{FF2B5EF4-FFF2-40B4-BE49-F238E27FC236}">
                    <a16:creationId xmlns:a16="http://schemas.microsoft.com/office/drawing/2014/main" id="{68220413-D1B6-4404-A39F-C6547FC865C8}"/>
                  </a:ext>
                </a:extLst>
              </p:cNvPr>
              <p:cNvSpPr txBox="1"/>
              <p:nvPr/>
            </p:nvSpPr>
            <p:spPr>
              <a:xfrm>
                <a:off x="7333124" y="4886781"/>
                <a:ext cx="2905854" cy="400110"/>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Payment Integration</a:t>
                </a:r>
              </a:p>
            </p:txBody>
          </p:sp>
        </p:grpSp>
      </p:grpSp>
      <p:grpSp>
        <p:nvGrpSpPr>
          <p:cNvPr id="42" name="Pettofy">
            <a:extLst>
              <a:ext uri="{FF2B5EF4-FFF2-40B4-BE49-F238E27FC236}">
                <a16:creationId xmlns:a16="http://schemas.microsoft.com/office/drawing/2014/main" id="{1D8FAC2B-DBA8-4587-85D8-CDF402465870}"/>
              </a:ext>
            </a:extLst>
          </p:cNvPr>
          <p:cNvGrpSpPr/>
          <p:nvPr/>
        </p:nvGrpSpPr>
        <p:grpSpPr>
          <a:xfrm>
            <a:off x="10129205" y="6123317"/>
            <a:ext cx="2020941" cy="538458"/>
            <a:chOff x="4406383" y="5593584"/>
            <a:chExt cx="2160497" cy="523220"/>
          </a:xfrm>
        </p:grpSpPr>
        <p:sp>
          <p:nvSpPr>
            <p:cNvPr id="55" name="TextBox 54">
              <a:extLst>
                <a:ext uri="{FF2B5EF4-FFF2-40B4-BE49-F238E27FC236}">
                  <a16:creationId xmlns:a16="http://schemas.microsoft.com/office/drawing/2014/main" id="{D5D8B01B-C46A-4DFE-A8F7-C997C3A8CF40}"/>
                </a:ext>
              </a:extLst>
            </p:cNvPr>
            <p:cNvSpPr txBox="1"/>
            <p:nvPr/>
          </p:nvSpPr>
          <p:spPr>
            <a:xfrm>
              <a:off x="4681810" y="5593584"/>
              <a:ext cx="1885070" cy="523220"/>
            </a:xfrm>
            <a:prstGeom prst="rect">
              <a:avLst/>
            </a:prstGeom>
            <a:noFill/>
            <a:ln>
              <a:noFill/>
            </a:ln>
          </p:spPr>
          <p:txBody>
            <a:bodyPr wrap="square" rtlCol="0">
              <a:spAutoFit/>
            </a:bodyPr>
            <a:lstStyle/>
            <a:p>
              <a:pPr algn="ctr"/>
              <a:r>
                <a:rPr lang="en-US" sz="2800" b="1" dirty="0" err="1">
                  <a:solidFill>
                    <a:schemeClr val="bg1"/>
                  </a:solidFill>
                  <a:latin typeface="Californian FB" panose="0207040306080B030204" pitchFamily="18" charset="0"/>
                </a:rPr>
                <a:t>Pettofy</a:t>
              </a:r>
              <a:endParaRPr lang="en-US" sz="2800" b="1" dirty="0">
                <a:solidFill>
                  <a:schemeClr val="bg1"/>
                </a:solidFill>
                <a:latin typeface="Californian FB" panose="0207040306080B030204" pitchFamily="18" charset="0"/>
              </a:endParaRPr>
            </a:p>
          </p:txBody>
        </p:sp>
        <p:pic>
          <p:nvPicPr>
            <p:cNvPr id="56" name="Picture 55">
              <a:extLst>
                <a:ext uri="{FF2B5EF4-FFF2-40B4-BE49-F238E27FC236}">
                  <a16:creationId xmlns:a16="http://schemas.microsoft.com/office/drawing/2014/main" id="{DE541197-901C-43FE-8BA7-EC808206D3BB}"/>
                </a:ext>
              </a:extLst>
            </p:cNvPr>
            <p:cNvPicPr>
              <a:picLocks noChangeAspect="1"/>
            </p:cNvPicPr>
            <p:nvPr/>
          </p:nvPicPr>
          <p:blipFill>
            <a:blip r:embed="rId12">
              <a:extLst>
                <a:ext uri="{BEBA8EAE-BF5A-486C-A8C5-ECC9F3942E4B}">
                  <a14:imgProps xmlns:a14="http://schemas.microsoft.com/office/drawing/2010/main">
                    <a14:imgLayer r:embed="rId13">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rot="19832035">
              <a:off x="4406383" y="5660995"/>
              <a:ext cx="267867" cy="267867"/>
            </a:xfrm>
            <a:prstGeom prst="rect">
              <a:avLst/>
            </a:prstGeom>
          </p:spPr>
        </p:pic>
        <p:pic>
          <p:nvPicPr>
            <p:cNvPr id="57" name="Picture 56">
              <a:extLst>
                <a:ext uri="{FF2B5EF4-FFF2-40B4-BE49-F238E27FC236}">
                  <a16:creationId xmlns:a16="http://schemas.microsoft.com/office/drawing/2014/main" id="{ED40BD62-B99B-49F4-9A1B-1F3691FEB8CA}"/>
                </a:ext>
              </a:extLst>
            </p:cNvPr>
            <p:cNvPicPr>
              <a:picLocks noChangeAspect="1"/>
            </p:cNvPicPr>
            <p:nvPr/>
          </p:nvPicPr>
          <p:blipFill>
            <a:blip r:embed="rId12">
              <a:extLst>
                <a:ext uri="{BEBA8EAE-BF5A-486C-A8C5-ECC9F3942E4B}">
                  <a14:imgProps xmlns:a14="http://schemas.microsoft.com/office/drawing/2010/main">
                    <a14:imgLayer r:embed="rId13">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rot="1992979">
              <a:off x="4645438" y="5691881"/>
              <a:ext cx="345900" cy="345900"/>
            </a:xfrm>
            <a:prstGeom prst="rect">
              <a:avLst/>
            </a:prstGeom>
          </p:spPr>
        </p:pic>
      </p:grpSp>
      <p:pic>
        <p:nvPicPr>
          <p:cNvPr id="4" name="Picture 3">
            <a:extLst>
              <a:ext uri="{FF2B5EF4-FFF2-40B4-BE49-F238E27FC236}">
                <a16:creationId xmlns:a16="http://schemas.microsoft.com/office/drawing/2014/main" id="{1D898067-8E87-423F-AB9A-7EE5B6BEB42E}"/>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064804" y="2803411"/>
            <a:ext cx="427290" cy="427290"/>
          </a:xfrm>
          <a:prstGeom prst="rect">
            <a:avLst/>
          </a:prstGeom>
          <a:effectLst>
            <a:glow rad="114300">
              <a:schemeClr val="accent4">
                <a:satMod val="175000"/>
                <a:alpha val="21000"/>
              </a:schemeClr>
            </a:glow>
          </a:effectLst>
        </p:spPr>
      </p:pic>
      <p:pic>
        <p:nvPicPr>
          <p:cNvPr id="6" name="Picture 5">
            <a:extLst>
              <a:ext uri="{FF2B5EF4-FFF2-40B4-BE49-F238E27FC236}">
                <a16:creationId xmlns:a16="http://schemas.microsoft.com/office/drawing/2014/main" id="{0A857339-9ACB-4FF4-902E-71CCD9C252BD}"/>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525983" y="2805535"/>
            <a:ext cx="425166" cy="425166"/>
          </a:xfrm>
          <a:prstGeom prst="rect">
            <a:avLst/>
          </a:prstGeom>
          <a:effectLst>
            <a:glow rad="177800">
              <a:schemeClr val="accent1">
                <a:satMod val="175000"/>
                <a:alpha val="13000"/>
              </a:schemeClr>
            </a:glow>
            <a:outerShdw blurRad="50800" dist="50800" dir="5400000" algn="ctr" rotWithShape="0">
              <a:srgbClr val="000000">
                <a:alpha val="0"/>
              </a:srgbClr>
            </a:outerShdw>
          </a:effectLst>
        </p:spPr>
      </p:pic>
      <p:pic>
        <p:nvPicPr>
          <p:cNvPr id="8" name="Picture 7">
            <a:extLst>
              <a:ext uri="{FF2B5EF4-FFF2-40B4-BE49-F238E27FC236}">
                <a16:creationId xmlns:a16="http://schemas.microsoft.com/office/drawing/2014/main" id="{6DB3211A-D234-4604-ADC5-E85EF7574CC1}"/>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217363" y="2769399"/>
            <a:ext cx="502525" cy="502525"/>
          </a:xfrm>
          <a:prstGeom prst="rect">
            <a:avLst/>
          </a:prstGeom>
          <a:effectLst>
            <a:glow rad="101600">
              <a:schemeClr val="accent2">
                <a:satMod val="175000"/>
                <a:alpha val="31000"/>
              </a:schemeClr>
            </a:glow>
          </a:effectLst>
        </p:spPr>
      </p:pic>
      <p:pic>
        <p:nvPicPr>
          <p:cNvPr id="13" name="Picture 12">
            <a:extLst>
              <a:ext uri="{FF2B5EF4-FFF2-40B4-BE49-F238E27FC236}">
                <a16:creationId xmlns:a16="http://schemas.microsoft.com/office/drawing/2014/main" id="{4487817C-F926-41F3-8A9F-86F46F86E184}"/>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501210" y="3820160"/>
            <a:ext cx="480840" cy="480840"/>
          </a:xfrm>
          <a:prstGeom prst="rect">
            <a:avLst/>
          </a:prstGeom>
          <a:effectLst>
            <a:glow rad="25400">
              <a:schemeClr val="accent6">
                <a:satMod val="175000"/>
                <a:alpha val="6000"/>
              </a:schemeClr>
            </a:glow>
          </a:effectLst>
        </p:spPr>
      </p:pic>
      <p:sp>
        <p:nvSpPr>
          <p:cNvPr id="14" name="TextBox 13">
            <a:extLst>
              <a:ext uri="{FF2B5EF4-FFF2-40B4-BE49-F238E27FC236}">
                <a16:creationId xmlns:a16="http://schemas.microsoft.com/office/drawing/2014/main" id="{E05C71D9-7F08-4C91-80A3-E1AD9F4BEAEA}"/>
              </a:ext>
            </a:extLst>
          </p:cNvPr>
          <p:cNvSpPr txBox="1"/>
          <p:nvPr/>
        </p:nvSpPr>
        <p:spPr>
          <a:xfrm>
            <a:off x="1713866" y="3866583"/>
            <a:ext cx="1256287" cy="369332"/>
          </a:xfrm>
          <a:prstGeom prst="rect">
            <a:avLst/>
          </a:prstGeom>
          <a:noFill/>
        </p:spPr>
        <p:txBody>
          <a:bodyPr wrap="square" rtlCol="0">
            <a:spAutoFit/>
          </a:bodyPr>
          <a:lstStyle/>
          <a:p>
            <a:pPr algn="ctr"/>
            <a:r>
              <a:rPr lang="en-US" dirty="0" err="1">
                <a:latin typeface="Times New Roman" panose="02020603050405020304" pitchFamily="18" charset="0"/>
                <a:cs typeface="Times New Roman" panose="02020603050405020304" pitchFamily="18" charset="0"/>
              </a:rPr>
              <a:t>Node</a:t>
            </a:r>
            <a:r>
              <a:rPr lang="en-US" i="1" dirty="0" err="1">
                <a:latin typeface="Times New Roman" panose="02020603050405020304" pitchFamily="18" charset="0"/>
                <a:cs typeface="Times New Roman" panose="02020603050405020304" pitchFamily="18" charset="0"/>
              </a:rPr>
              <a:t>Js</a:t>
            </a:r>
            <a:endParaRPr lang="en-US" i="1" dirty="0">
              <a:latin typeface="Times New Roman" panose="02020603050405020304" pitchFamily="18" charset="0"/>
              <a:cs typeface="Times New Roman" panose="02020603050405020304" pitchFamily="18" charset="0"/>
            </a:endParaRPr>
          </a:p>
        </p:txBody>
      </p:sp>
      <p:pic>
        <p:nvPicPr>
          <p:cNvPr id="20" name="Picture 19">
            <a:extLst>
              <a:ext uri="{FF2B5EF4-FFF2-40B4-BE49-F238E27FC236}">
                <a16:creationId xmlns:a16="http://schemas.microsoft.com/office/drawing/2014/main" id="{45FA39FA-0792-494E-BD00-B307C7F13106}"/>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2970153" y="4971848"/>
            <a:ext cx="993683" cy="215083"/>
          </a:xfrm>
          <a:prstGeom prst="rect">
            <a:avLst/>
          </a:prstGeom>
        </p:spPr>
      </p:pic>
      <p:pic>
        <p:nvPicPr>
          <p:cNvPr id="28" name="Picture 27">
            <a:extLst>
              <a:ext uri="{FF2B5EF4-FFF2-40B4-BE49-F238E27FC236}">
                <a16:creationId xmlns:a16="http://schemas.microsoft.com/office/drawing/2014/main" id="{E0CFDE84-C452-46E6-9954-F191329F60CC}"/>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2161217" y="4721290"/>
            <a:ext cx="672709" cy="672709"/>
          </a:xfrm>
          <a:prstGeom prst="rect">
            <a:avLst/>
          </a:prstGeom>
        </p:spPr>
      </p:pic>
      <p:pic>
        <p:nvPicPr>
          <p:cNvPr id="30" name="Picture 29">
            <a:extLst>
              <a:ext uri="{FF2B5EF4-FFF2-40B4-BE49-F238E27FC236}">
                <a16:creationId xmlns:a16="http://schemas.microsoft.com/office/drawing/2014/main" id="{6B23892C-E722-4B63-9C2A-64A67B55DDBF}"/>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1549312" y="4845325"/>
            <a:ext cx="439347" cy="439347"/>
          </a:xfrm>
          <a:prstGeom prst="rect">
            <a:avLst/>
          </a:prstGeom>
        </p:spPr>
      </p:pic>
      <p:grpSp>
        <p:nvGrpSpPr>
          <p:cNvPr id="59" name="Group 58">
            <a:extLst>
              <a:ext uri="{FF2B5EF4-FFF2-40B4-BE49-F238E27FC236}">
                <a16:creationId xmlns:a16="http://schemas.microsoft.com/office/drawing/2014/main" id="{9D08E19B-B241-4071-8AD2-42DE07EE1D86}"/>
              </a:ext>
            </a:extLst>
          </p:cNvPr>
          <p:cNvGrpSpPr/>
          <p:nvPr/>
        </p:nvGrpSpPr>
        <p:grpSpPr>
          <a:xfrm>
            <a:off x="-7918555" y="-29129"/>
            <a:ext cx="6554253" cy="6887130"/>
            <a:chOff x="-1860655" y="-29129"/>
            <a:chExt cx="6554253" cy="6887130"/>
          </a:xfrm>
        </p:grpSpPr>
        <p:sp>
          <p:nvSpPr>
            <p:cNvPr id="60" name="Rectangle 59">
              <a:extLst>
                <a:ext uri="{FF2B5EF4-FFF2-40B4-BE49-F238E27FC236}">
                  <a16:creationId xmlns:a16="http://schemas.microsoft.com/office/drawing/2014/main" id="{23255191-2905-4DCC-B5BC-48933D91BC29}"/>
                </a:ext>
              </a:extLst>
            </p:cNvPr>
            <p:cNvSpPr/>
            <p:nvPr/>
          </p:nvSpPr>
          <p:spPr>
            <a:xfrm>
              <a:off x="-1860655" y="1"/>
              <a:ext cx="4632323" cy="6858000"/>
            </a:xfrm>
            <a:prstGeom prst="rect">
              <a:avLst/>
            </a:prstGeom>
            <a:solidFill>
              <a:srgbClr val="333538"/>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D2AD65B0-58DB-45D6-ACE1-A5B52C88D04A}"/>
                </a:ext>
              </a:extLst>
            </p:cNvPr>
            <p:cNvSpPr/>
            <p:nvPr/>
          </p:nvSpPr>
          <p:spPr>
            <a:xfrm rot="20622345">
              <a:off x="61275" y="-29129"/>
              <a:ext cx="4632323" cy="686436"/>
            </a:xfrm>
            <a:prstGeom prst="rect">
              <a:avLst/>
            </a:prstGeom>
            <a:solidFill>
              <a:srgbClr val="33353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2" name="Group 61">
            <a:extLst>
              <a:ext uri="{FF2B5EF4-FFF2-40B4-BE49-F238E27FC236}">
                <a16:creationId xmlns:a16="http://schemas.microsoft.com/office/drawing/2014/main" id="{41C3D0F3-BEE4-4824-BB96-141CC9275F4F}"/>
              </a:ext>
            </a:extLst>
          </p:cNvPr>
          <p:cNvGrpSpPr/>
          <p:nvPr/>
        </p:nvGrpSpPr>
        <p:grpSpPr>
          <a:xfrm>
            <a:off x="-7594022" y="1368975"/>
            <a:ext cx="7571680" cy="4191110"/>
            <a:chOff x="-1536122" y="1368975"/>
            <a:chExt cx="7571680" cy="4191110"/>
          </a:xfrm>
        </p:grpSpPr>
        <p:grpSp>
          <p:nvGrpSpPr>
            <p:cNvPr id="63" name="Group 62">
              <a:extLst>
                <a:ext uri="{FF2B5EF4-FFF2-40B4-BE49-F238E27FC236}">
                  <a16:creationId xmlns:a16="http://schemas.microsoft.com/office/drawing/2014/main" id="{EBA944CD-AB03-4F1A-AC26-2121AC08B1EE}"/>
                </a:ext>
              </a:extLst>
            </p:cNvPr>
            <p:cNvGrpSpPr/>
            <p:nvPr/>
          </p:nvGrpSpPr>
          <p:grpSpPr>
            <a:xfrm>
              <a:off x="-1536122" y="1368975"/>
              <a:ext cx="7571680" cy="4191110"/>
              <a:chOff x="-1650425" y="719090"/>
              <a:chExt cx="7571680" cy="4191110"/>
            </a:xfrm>
          </p:grpSpPr>
          <p:pic>
            <p:nvPicPr>
              <p:cNvPr id="67" name="Picture 66">
                <a:extLst>
                  <a:ext uri="{FF2B5EF4-FFF2-40B4-BE49-F238E27FC236}">
                    <a16:creationId xmlns:a16="http://schemas.microsoft.com/office/drawing/2014/main" id="{93912156-F785-4F6D-A7E8-38C99AB9FDD0}"/>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1650425" y="975631"/>
                <a:ext cx="6733932" cy="3366966"/>
              </a:xfrm>
              <a:prstGeom prst="rect">
                <a:avLst/>
              </a:prstGeom>
            </p:spPr>
          </p:pic>
          <p:pic>
            <p:nvPicPr>
              <p:cNvPr id="68" name="Picture 67">
                <a:extLst>
                  <a:ext uri="{FF2B5EF4-FFF2-40B4-BE49-F238E27FC236}">
                    <a16:creationId xmlns:a16="http://schemas.microsoft.com/office/drawing/2014/main" id="{B81D0EC9-7AEC-4D3B-965C-DD97C0BA99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3928" y="719090"/>
                <a:ext cx="6985183" cy="4191110"/>
              </a:xfrm>
              <a:prstGeom prst="rect">
                <a:avLst/>
              </a:prstGeom>
            </p:spPr>
          </p:pic>
        </p:grpSp>
        <p:grpSp>
          <p:nvGrpSpPr>
            <p:cNvPr id="64" name="Group 63">
              <a:extLst>
                <a:ext uri="{FF2B5EF4-FFF2-40B4-BE49-F238E27FC236}">
                  <a16:creationId xmlns:a16="http://schemas.microsoft.com/office/drawing/2014/main" id="{BD28131A-7269-4730-A63D-B00215106199}"/>
                </a:ext>
              </a:extLst>
            </p:cNvPr>
            <p:cNvGrpSpPr/>
            <p:nvPr/>
          </p:nvGrpSpPr>
          <p:grpSpPr>
            <a:xfrm>
              <a:off x="4898571" y="3059550"/>
              <a:ext cx="818565" cy="685800"/>
              <a:chOff x="4898571" y="3059550"/>
              <a:chExt cx="818565" cy="685800"/>
            </a:xfrm>
          </p:grpSpPr>
          <p:sp>
            <p:nvSpPr>
              <p:cNvPr id="65" name="Rectangle: Rounded Corners 64">
                <a:extLst>
                  <a:ext uri="{FF2B5EF4-FFF2-40B4-BE49-F238E27FC236}">
                    <a16:creationId xmlns:a16="http://schemas.microsoft.com/office/drawing/2014/main" id="{175E7BD7-56E1-4602-A528-140745855172}"/>
                  </a:ext>
                </a:extLst>
              </p:cNvPr>
              <p:cNvSpPr/>
              <p:nvPr/>
            </p:nvSpPr>
            <p:spPr>
              <a:xfrm>
                <a:off x="4898571" y="3059550"/>
                <a:ext cx="818565" cy="685800"/>
              </a:xfrm>
              <a:prstGeom prst="roundRect">
                <a:avLst>
                  <a:gd name="adj" fmla="val 7944"/>
                </a:avLst>
              </a:prstGeom>
              <a:solidFill>
                <a:srgbClr val="3335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6" name="Picture 65">
                <a:extLst>
                  <a:ext uri="{FF2B5EF4-FFF2-40B4-BE49-F238E27FC236}">
                    <a16:creationId xmlns:a16="http://schemas.microsoft.com/office/drawing/2014/main" id="{9A37B38C-029F-4550-AB1D-450D4539A1E4}"/>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100000" contrast="100000"/>
                        </a14:imgEffect>
                      </a14:imgLayer>
                    </a14:imgProps>
                  </a:ext>
                  <a:ext uri="{28A0092B-C50C-407E-A947-70E740481C1C}">
                    <a14:useLocalDpi xmlns:a14="http://schemas.microsoft.com/office/drawing/2010/main" val="0"/>
                  </a:ext>
                </a:extLst>
              </a:blip>
              <a:srcRect b="14035"/>
              <a:stretch/>
            </p:blipFill>
            <p:spPr>
              <a:xfrm>
                <a:off x="5047524" y="3181357"/>
                <a:ext cx="474786" cy="408149"/>
              </a:xfrm>
              <a:prstGeom prst="rect">
                <a:avLst/>
              </a:prstGeom>
            </p:spPr>
          </p:pic>
        </p:grpSp>
      </p:grpSp>
    </p:spTree>
    <p:extLst>
      <p:ext uri="{BB962C8B-B14F-4D97-AF65-F5344CB8AC3E}">
        <p14:creationId xmlns:p14="http://schemas.microsoft.com/office/powerpoint/2010/main" val="18303099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562AACF-88C5-4ABB-AFFB-F1DC32C0AA26}"/>
              </a:ext>
            </a:extLst>
          </p:cNvPr>
          <p:cNvPicPr>
            <a:picLocks noChangeAspect="1"/>
          </p:cNvPicPr>
          <p:nvPr/>
        </p:nvPicPr>
        <p:blipFill>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a:off x="0" y="-1"/>
            <a:ext cx="12192001" cy="8100394"/>
          </a:xfrm>
          <a:prstGeom prst="rect">
            <a:avLst/>
          </a:prstGeom>
          <a:effectLst>
            <a:outerShdw dist="50800" dir="5400000" algn="ctr" rotWithShape="0">
              <a:srgbClr val="000000">
                <a:alpha val="43137"/>
              </a:srgbClr>
            </a:outerShdw>
          </a:effectLst>
        </p:spPr>
      </p:pic>
      <p:sp>
        <p:nvSpPr>
          <p:cNvPr id="4" name="TextBox 3">
            <a:extLst>
              <a:ext uri="{FF2B5EF4-FFF2-40B4-BE49-F238E27FC236}">
                <a16:creationId xmlns:a16="http://schemas.microsoft.com/office/drawing/2014/main" id="{46B50ED3-F618-45B4-BACB-12BE0ED2E47B}"/>
              </a:ext>
            </a:extLst>
          </p:cNvPr>
          <p:cNvSpPr txBox="1"/>
          <p:nvPr/>
        </p:nvSpPr>
        <p:spPr>
          <a:xfrm>
            <a:off x="3055620" y="731520"/>
            <a:ext cx="6080760" cy="769441"/>
          </a:xfrm>
          <a:prstGeom prst="rect">
            <a:avLst/>
          </a:prstGeom>
          <a:noFill/>
        </p:spPr>
        <p:txBody>
          <a:bodyPr wrap="square" rtlCol="0">
            <a:spAutoFit/>
          </a:bodyPr>
          <a:lstStyle/>
          <a:p>
            <a:pPr algn="ctr"/>
            <a:r>
              <a:rPr lang="en-US" sz="4400" dirty="0">
                <a:solidFill>
                  <a:schemeClr val="bg1"/>
                </a:solidFill>
                <a:latin typeface="Cavilant" panose="02000500000000000000" pitchFamily="2" charset="0"/>
                <a:cs typeface="Times New Roman" panose="02020603050405020304" pitchFamily="18" charset="0"/>
              </a:rPr>
              <a:t>References</a:t>
            </a:r>
          </a:p>
        </p:txBody>
      </p:sp>
      <p:sp>
        <p:nvSpPr>
          <p:cNvPr id="6" name="Rectangle: Rounded Corners 5">
            <a:extLst>
              <a:ext uri="{FF2B5EF4-FFF2-40B4-BE49-F238E27FC236}">
                <a16:creationId xmlns:a16="http://schemas.microsoft.com/office/drawing/2014/main" id="{6EA8DBC6-3603-45C7-A1DA-C33984282A6E}"/>
              </a:ext>
            </a:extLst>
          </p:cNvPr>
          <p:cNvSpPr/>
          <p:nvPr/>
        </p:nvSpPr>
        <p:spPr>
          <a:xfrm>
            <a:off x="1581150" y="1794510"/>
            <a:ext cx="9029700" cy="4240530"/>
          </a:xfrm>
          <a:prstGeom prst="roundRect">
            <a:avLst/>
          </a:prstGeom>
          <a:solidFill>
            <a:srgbClr val="333538">
              <a:alpha val="4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68044820-4DA4-4CF9-8ACF-A8A04B5F5C50}"/>
              </a:ext>
            </a:extLst>
          </p:cNvPr>
          <p:cNvSpPr txBox="1"/>
          <p:nvPr/>
        </p:nvSpPr>
        <p:spPr>
          <a:xfrm>
            <a:off x="2217420" y="2240280"/>
            <a:ext cx="6918960" cy="1138773"/>
          </a:xfrm>
          <a:prstGeom prst="rect">
            <a:avLst/>
          </a:prstGeom>
          <a:noFill/>
        </p:spPr>
        <p:txBody>
          <a:bodyPr wrap="square" rtlCol="0">
            <a:spAutoFit/>
          </a:bodyPr>
          <a:lstStyle/>
          <a:p>
            <a:pPr marL="742950" indent="-742950">
              <a:buAutoNum type="arabicPeriod"/>
            </a:pPr>
            <a:r>
              <a:rPr lang="en-US" sz="4000" dirty="0" err="1">
                <a:solidFill>
                  <a:schemeClr val="bg1"/>
                </a:solidFill>
                <a:latin typeface="Times New Roman" panose="02020603050405020304" pitchFamily="18" charset="0"/>
                <a:cs typeface="Times New Roman" panose="02020603050405020304" pitchFamily="18" charset="0"/>
              </a:rPr>
              <a:t>Furryghor</a:t>
            </a:r>
            <a:br>
              <a:rPr lang="en-US" sz="4000" dirty="0">
                <a:solidFill>
                  <a:schemeClr val="bg1"/>
                </a:solidFill>
                <a:latin typeface="Times New Roman" panose="02020603050405020304" pitchFamily="18" charset="0"/>
                <a:cs typeface="Times New Roman" panose="02020603050405020304" pitchFamily="18" charset="0"/>
              </a:rPr>
            </a:br>
            <a:r>
              <a:rPr lang="en-US" sz="2800" i="1" dirty="0">
                <a:solidFill>
                  <a:schemeClr val="bg1"/>
                </a:solidFill>
                <a:latin typeface="Times New Roman" panose="02020603050405020304" pitchFamily="18" charset="0"/>
                <a:cs typeface="Times New Roman" panose="02020603050405020304" pitchFamily="18" charset="0"/>
              </a:rPr>
              <a:t>https://furryghor.com</a:t>
            </a:r>
            <a:endParaRPr lang="en-US" sz="4000" dirty="0">
              <a:solidFill>
                <a:schemeClr val="bg1"/>
              </a:solidFill>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4011FD38-E8E7-48B2-857F-2393665136D4}"/>
              </a:ext>
            </a:extLst>
          </p:cNvPr>
          <p:cNvSpPr txBox="1"/>
          <p:nvPr/>
        </p:nvSpPr>
        <p:spPr>
          <a:xfrm>
            <a:off x="2217420" y="3405545"/>
            <a:ext cx="6918960" cy="1077218"/>
          </a:xfrm>
          <a:prstGeom prst="rect">
            <a:avLst/>
          </a:prstGeom>
          <a:noFill/>
        </p:spPr>
        <p:txBody>
          <a:bodyPr wrap="square" rtlCol="0">
            <a:spAutoFit/>
          </a:bodyPr>
          <a:lstStyle/>
          <a:p>
            <a:pPr marL="742950" indent="-742950">
              <a:buAutoNum type="arabicPeriod" startAt="2"/>
            </a:pPr>
            <a:r>
              <a:rPr lang="en-US" sz="4000" dirty="0">
                <a:solidFill>
                  <a:schemeClr val="bg1"/>
                </a:solidFill>
                <a:latin typeface="Times New Roman" panose="02020603050405020304" pitchFamily="18" charset="0"/>
                <a:cs typeface="Times New Roman" panose="02020603050405020304" pitchFamily="18" charset="0"/>
              </a:rPr>
              <a:t>Paw Foundation</a:t>
            </a:r>
            <a:br>
              <a:rPr lang="en-US" sz="4000" dirty="0">
                <a:solidFill>
                  <a:schemeClr val="bg1"/>
                </a:solidFill>
                <a:latin typeface="Times New Roman" panose="02020603050405020304" pitchFamily="18" charset="0"/>
                <a:cs typeface="Times New Roman" panose="02020603050405020304" pitchFamily="18" charset="0"/>
              </a:rPr>
            </a:br>
            <a:r>
              <a:rPr lang="en-US" sz="2400" i="1" dirty="0">
                <a:solidFill>
                  <a:schemeClr val="bg1"/>
                </a:solidFill>
                <a:latin typeface="Times New Roman" panose="02020603050405020304" pitchFamily="18" charset="0"/>
                <a:cs typeface="Times New Roman" panose="02020603050405020304" pitchFamily="18" charset="0"/>
              </a:rPr>
              <a:t>https://pawfoundationbd.org</a:t>
            </a:r>
            <a:endParaRPr lang="en-US" sz="4000" dirty="0">
              <a:solidFill>
                <a:schemeClr val="bg1"/>
              </a:solidFill>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DCF172C5-5250-45C3-9E7B-835AC9849A80}"/>
              </a:ext>
            </a:extLst>
          </p:cNvPr>
          <p:cNvSpPr txBox="1"/>
          <p:nvPr/>
        </p:nvSpPr>
        <p:spPr>
          <a:xfrm>
            <a:off x="2217420" y="4589235"/>
            <a:ext cx="6918960" cy="1077218"/>
          </a:xfrm>
          <a:prstGeom prst="rect">
            <a:avLst/>
          </a:prstGeom>
          <a:noFill/>
        </p:spPr>
        <p:txBody>
          <a:bodyPr wrap="square" rtlCol="0">
            <a:spAutoFit/>
          </a:bodyPr>
          <a:lstStyle/>
          <a:p>
            <a:pPr marL="742950" indent="-742950">
              <a:buAutoNum type="arabicPeriod" startAt="3"/>
            </a:pPr>
            <a:r>
              <a:rPr lang="en-US" sz="4000" dirty="0" err="1">
                <a:solidFill>
                  <a:schemeClr val="bg1"/>
                </a:solidFill>
                <a:latin typeface="Times New Roman" panose="02020603050405020304" pitchFamily="18" charset="0"/>
                <a:cs typeface="Times New Roman" panose="02020603050405020304" pitchFamily="18" charset="0"/>
              </a:rPr>
              <a:t>Volza</a:t>
            </a:r>
            <a:r>
              <a:rPr lang="en-US" sz="4000" dirty="0">
                <a:solidFill>
                  <a:schemeClr val="bg1"/>
                </a:solidFill>
                <a:latin typeface="Times New Roman" panose="02020603050405020304" pitchFamily="18" charset="0"/>
                <a:cs typeface="Times New Roman" panose="02020603050405020304" pitchFamily="18" charset="0"/>
              </a:rPr>
              <a:t>    </a:t>
            </a:r>
            <a:br>
              <a:rPr lang="en-US" sz="4000" dirty="0">
                <a:solidFill>
                  <a:schemeClr val="bg1"/>
                </a:solidFill>
                <a:latin typeface="Times New Roman" panose="02020603050405020304" pitchFamily="18" charset="0"/>
                <a:cs typeface="Times New Roman" panose="02020603050405020304" pitchFamily="18" charset="0"/>
              </a:rPr>
            </a:br>
            <a:r>
              <a:rPr lang="en-US" sz="2400" i="1" dirty="0">
                <a:solidFill>
                  <a:schemeClr val="bg1"/>
                </a:solidFill>
                <a:latin typeface="Times New Roman" panose="02020603050405020304" pitchFamily="18" charset="0"/>
                <a:cs typeface="Times New Roman" panose="02020603050405020304" pitchFamily="18" charset="0"/>
              </a:rPr>
              <a:t>https://www.volza.com</a:t>
            </a:r>
            <a:endParaRPr lang="en-US" sz="40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38956053"/>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4D9222A-F98D-42CA-A295-6935F9F8D0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175392"/>
            <a:ext cx="12192000" cy="9144000"/>
          </a:xfrm>
          <a:prstGeom prst="rect">
            <a:avLst/>
          </a:prstGeom>
        </p:spPr>
      </p:pic>
      <p:sp>
        <p:nvSpPr>
          <p:cNvPr id="9" name="TextBox 8">
            <a:extLst>
              <a:ext uri="{FF2B5EF4-FFF2-40B4-BE49-F238E27FC236}">
                <a16:creationId xmlns:a16="http://schemas.microsoft.com/office/drawing/2014/main" id="{C06DF307-984D-4063-BEC3-70557800DE48}"/>
              </a:ext>
            </a:extLst>
          </p:cNvPr>
          <p:cNvSpPr txBox="1"/>
          <p:nvPr/>
        </p:nvSpPr>
        <p:spPr>
          <a:xfrm>
            <a:off x="1430594" y="3126346"/>
            <a:ext cx="9330812" cy="923330"/>
          </a:xfrm>
          <a:prstGeom prst="rect">
            <a:avLst/>
          </a:prstGeom>
          <a:noFill/>
        </p:spPr>
        <p:txBody>
          <a:bodyPr wrap="square" rtlCol="0">
            <a:spAutoFit/>
          </a:bodyPr>
          <a:lstStyle/>
          <a:p>
            <a:pPr algn="ctr"/>
            <a:r>
              <a:rPr lang="en-US" sz="5400" b="1">
                <a:solidFill>
                  <a:srgbClr val="333538"/>
                </a:solidFill>
                <a:latin typeface="Bonjour" panose="02000600000000000000" pitchFamily="50" charset="0"/>
              </a:rPr>
              <a:t>Thank You Everyone.</a:t>
            </a:r>
            <a:endParaRPr lang="en-US" sz="5400" b="1" dirty="0">
              <a:solidFill>
                <a:srgbClr val="333538"/>
              </a:solidFill>
              <a:latin typeface="Bonjour" panose="02000600000000000000" pitchFamily="50" charset="0"/>
            </a:endParaRPr>
          </a:p>
        </p:txBody>
      </p:sp>
      <p:sp>
        <p:nvSpPr>
          <p:cNvPr id="15" name="TextBox 14">
            <a:extLst>
              <a:ext uri="{FF2B5EF4-FFF2-40B4-BE49-F238E27FC236}">
                <a16:creationId xmlns:a16="http://schemas.microsoft.com/office/drawing/2014/main" id="{6522BAF8-4246-4A19-8E20-F126438CFA79}"/>
              </a:ext>
            </a:extLst>
          </p:cNvPr>
          <p:cNvSpPr txBox="1"/>
          <p:nvPr/>
        </p:nvSpPr>
        <p:spPr>
          <a:xfrm>
            <a:off x="1956495" y="3849621"/>
            <a:ext cx="8262652" cy="400110"/>
          </a:xfrm>
          <a:prstGeom prst="rect">
            <a:avLst/>
          </a:prstGeom>
          <a:noFill/>
        </p:spPr>
        <p:txBody>
          <a:bodyPr wrap="square" rtlCol="0">
            <a:spAutoFit/>
          </a:bodyPr>
          <a:lstStyle/>
          <a:p>
            <a:pPr algn="ctr"/>
            <a:r>
              <a:rPr lang="en-US" sz="2000" b="1" dirty="0">
                <a:latin typeface="Anoxic Light" pitchFamily="2" charset="0"/>
              </a:rPr>
              <a:t>Think Pet               </a:t>
            </a:r>
            <a:r>
              <a:rPr lang="en-US" b="1" dirty="0">
                <a:latin typeface="Arial Black" panose="020B0A04020102020204" pitchFamily="34" charset="0"/>
              </a:rPr>
              <a:t>.</a:t>
            </a:r>
            <a:r>
              <a:rPr lang="en-US" sz="2000" b="1" dirty="0">
                <a:latin typeface="Anoxic Light" pitchFamily="2" charset="0"/>
              </a:rPr>
              <a:t>              Think </a:t>
            </a:r>
            <a:r>
              <a:rPr lang="en-US" sz="2000" b="1" dirty="0" err="1">
                <a:latin typeface="Anoxic Light" pitchFamily="2" charset="0"/>
              </a:rPr>
              <a:t>Pettofy</a:t>
            </a:r>
            <a:endParaRPr lang="en-US" sz="2000" b="1" dirty="0">
              <a:latin typeface="Anoxic Light" pitchFamily="2" charset="0"/>
            </a:endParaRPr>
          </a:p>
        </p:txBody>
      </p:sp>
    </p:spTree>
    <p:extLst>
      <p:ext uri="{BB962C8B-B14F-4D97-AF65-F5344CB8AC3E}">
        <p14:creationId xmlns:p14="http://schemas.microsoft.com/office/powerpoint/2010/main" val="34961887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218B70F-238F-4DF3-B851-E5ADCE629C5C}"/>
              </a:ext>
            </a:extLst>
          </p:cNvPr>
          <p:cNvPicPr>
            <a:picLocks noChangeAspect="1"/>
          </p:cNvPicPr>
          <p:nvPr/>
        </p:nvPicPr>
        <p:blipFill>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a:off x="0" y="0"/>
            <a:ext cx="12192000" cy="8100392"/>
          </a:xfrm>
          <a:prstGeom prst="rect">
            <a:avLst/>
          </a:prstGeom>
        </p:spPr>
      </p:pic>
      <p:grpSp>
        <p:nvGrpSpPr>
          <p:cNvPr id="44" name="Group 43">
            <a:extLst>
              <a:ext uri="{FF2B5EF4-FFF2-40B4-BE49-F238E27FC236}">
                <a16:creationId xmlns:a16="http://schemas.microsoft.com/office/drawing/2014/main" id="{A94A4C19-1A71-4ED9-894C-D8289C3AFA1D}"/>
              </a:ext>
            </a:extLst>
          </p:cNvPr>
          <p:cNvGrpSpPr/>
          <p:nvPr/>
        </p:nvGrpSpPr>
        <p:grpSpPr>
          <a:xfrm>
            <a:off x="653143" y="676309"/>
            <a:ext cx="9960434" cy="5448726"/>
            <a:chOff x="653143" y="676309"/>
            <a:chExt cx="9960434" cy="5448726"/>
          </a:xfrm>
        </p:grpSpPr>
        <p:sp>
          <p:nvSpPr>
            <p:cNvPr id="4" name="TextBox 3">
              <a:extLst>
                <a:ext uri="{FF2B5EF4-FFF2-40B4-BE49-F238E27FC236}">
                  <a16:creationId xmlns:a16="http://schemas.microsoft.com/office/drawing/2014/main" id="{A1959991-6843-4264-9BE9-EE22766841FE}"/>
                </a:ext>
              </a:extLst>
            </p:cNvPr>
            <p:cNvSpPr txBox="1"/>
            <p:nvPr/>
          </p:nvSpPr>
          <p:spPr>
            <a:xfrm>
              <a:off x="653143" y="676309"/>
              <a:ext cx="2873829" cy="461665"/>
            </a:xfrm>
            <a:prstGeom prst="rect">
              <a:avLst/>
            </a:prstGeom>
            <a:noFill/>
          </p:spPr>
          <p:txBody>
            <a:bodyPr wrap="square" rtlCol="0">
              <a:spAutoFit/>
            </a:bodyPr>
            <a:lstStyle/>
            <a:p>
              <a:pPr algn="ctr"/>
              <a:r>
                <a:rPr lang="en-US" sz="2400" dirty="0">
                  <a:solidFill>
                    <a:schemeClr val="bg1"/>
                  </a:solidFill>
                  <a:latin typeface="Cavilant" panose="02000500000000000000" pitchFamily="2" charset="0"/>
                </a:rPr>
                <a:t>CONTENTS</a:t>
              </a:r>
            </a:p>
          </p:txBody>
        </p:sp>
        <p:grpSp>
          <p:nvGrpSpPr>
            <p:cNvPr id="43" name="Group 42">
              <a:extLst>
                <a:ext uri="{FF2B5EF4-FFF2-40B4-BE49-F238E27FC236}">
                  <a16:creationId xmlns:a16="http://schemas.microsoft.com/office/drawing/2014/main" id="{49BAFBAC-8958-445A-B55F-4EDB9023DC31}"/>
                </a:ext>
              </a:extLst>
            </p:cNvPr>
            <p:cNvGrpSpPr/>
            <p:nvPr/>
          </p:nvGrpSpPr>
          <p:grpSpPr>
            <a:xfrm>
              <a:off x="1161144" y="1422402"/>
              <a:ext cx="9452433" cy="4702633"/>
              <a:chOff x="1161144" y="1422402"/>
              <a:chExt cx="9452433" cy="4702633"/>
            </a:xfrm>
          </p:grpSpPr>
          <p:sp>
            <p:nvSpPr>
              <p:cNvPr id="10" name="Rectangle: Rounded Corners 9">
                <a:extLst>
                  <a:ext uri="{FF2B5EF4-FFF2-40B4-BE49-F238E27FC236}">
                    <a16:creationId xmlns:a16="http://schemas.microsoft.com/office/drawing/2014/main" id="{C0A2F4F5-3094-48C7-8CEC-38114787AA29}"/>
                  </a:ext>
                </a:extLst>
              </p:cNvPr>
              <p:cNvSpPr/>
              <p:nvPr/>
            </p:nvSpPr>
            <p:spPr>
              <a:xfrm>
                <a:off x="1161144" y="3149604"/>
                <a:ext cx="9289143" cy="1248229"/>
              </a:xfrm>
              <a:prstGeom prst="roundRect">
                <a:avLst>
                  <a:gd name="adj" fmla="val 50000"/>
                </a:avLst>
              </a:prstGeom>
              <a:gradFill>
                <a:gsLst>
                  <a:gs pos="0">
                    <a:schemeClr val="accent1">
                      <a:lumMod val="5000"/>
                      <a:lumOff val="95000"/>
                      <a:alpha val="43000"/>
                    </a:schemeClr>
                  </a:gs>
                  <a:gs pos="100000">
                    <a:schemeClr val="bg1">
                      <a:alpha val="48000"/>
                    </a:schemeClr>
                  </a:gs>
                </a:gsLst>
                <a:lin ang="5400000" scaled="1"/>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DABE2118-43A6-43F3-9217-56F17325E08D}"/>
                  </a:ext>
                </a:extLst>
              </p:cNvPr>
              <p:cNvSpPr/>
              <p:nvPr/>
            </p:nvSpPr>
            <p:spPr>
              <a:xfrm>
                <a:off x="1161144" y="4876806"/>
                <a:ext cx="9289143" cy="1248229"/>
              </a:xfrm>
              <a:prstGeom prst="roundRect">
                <a:avLst>
                  <a:gd name="adj" fmla="val 50000"/>
                </a:avLst>
              </a:prstGeom>
              <a:gradFill>
                <a:gsLst>
                  <a:gs pos="0">
                    <a:schemeClr val="accent1">
                      <a:lumMod val="5000"/>
                      <a:lumOff val="95000"/>
                      <a:alpha val="43000"/>
                    </a:schemeClr>
                  </a:gs>
                  <a:gs pos="100000">
                    <a:schemeClr val="bg1">
                      <a:alpha val="48000"/>
                    </a:schemeClr>
                  </a:gs>
                </a:gsLst>
                <a:lin ang="5400000" scaled="1"/>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A0695A16-C825-4AEF-8F95-66EC19B3F66A}"/>
                  </a:ext>
                </a:extLst>
              </p:cNvPr>
              <p:cNvSpPr/>
              <p:nvPr/>
            </p:nvSpPr>
            <p:spPr>
              <a:xfrm>
                <a:off x="1462311" y="3458028"/>
                <a:ext cx="609600" cy="58922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28424970-99C5-449E-84AE-2DE1E86FC30C}"/>
                  </a:ext>
                </a:extLst>
              </p:cNvPr>
              <p:cNvSpPr/>
              <p:nvPr/>
            </p:nvSpPr>
            <p:spPr>
              <a:xfrm>
                <a:off x="4561108" y="3429000"/>
                <a:ext cx="609600" cy="58922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17F49523-76AB-4179-98F0-30F82C97B0DF}"/>
                  </a:ext>
                </a:extLst>
              </p:cNvPr>
              <p:cNvSpPr/>
              <p:nvPr/>
            </p:nvSpPr>
            <p:spPr>
              <a:xfrm>
                <a:off x="7402287" y="3452169"/>
                <a:ext cx="609600" cy="58922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46B20BBD-52E7-4551-AF93-7FDA49828A47}"/>
                  </a:ext>
                </a:extLst>
              </p:cNvPr>
              <p:cNvSpPr/>
              <p:nvPr/>
            </p:nvSpPr>
            <p:spPr>
              <a:xfrm>
                <a:off x="1429653" y="5187321"/>
                <a:ext cx="609600" cy="58922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1CD81AEB-D6AE-4879-BAFA-F1E60124D68F}"/>
                  </a:ext>
                </a:extLst>
              </p:cNvPr>
              <p:cNvSpPr/>
              <p:nvPr/>
            </p:nvSpPr>
            <p:spPr>
              <a:xfrm>
                <a:off x="4557484" y="5187321"/>
                <a:ext cx="609600" cy="58922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DF9C8B44-0A85-46DB-B465-3ADEF0E1B38E}"/>
                  </a:ext>
                </a:extLst>
              </p:cNvPr>
              <p:cNvSpPr txBox="1"/>
              <p:nvPr/>
            </p:nvSpPr>
            <p:spPr>
              <a:xfrm>
                <a:off x="2111824" y="3554036"/>
                <a:ext cx="2140862" cy="400110"/>
              </a:xfrm>
              <a:prstGeom prst="rect">
                <a:avLst/>
              </a:prstGeom>
              <a:noFill/>
            </p:spPr>
            <p:txBody>
              <a:bodyPr wrap="square" rtlCol="0">
                <a:spAutoFit/>
              </a:bodyPr>
              <a:lstStyle/>
              <a:p>
                <a:r>
                  <a:rPr lang="en-US" sz="2000" dirty="0">
                    <a:latin typeface="Cavilant" panose="02000500000000000000" pitchFamily="2" charset="0"/>
                  </a:rPr>
                  <a:t>Objective</a:t>
                </a:r>
              </a:p>
            </p:txBody>
          </p:sp>
          <p:sp>
            <p:nvSpPr>
              <p:cNvPr id="26" name="TextBox 25">
                <a:extLst>
                  <a:ext uri="{FF2B5EF4-FFF2-40B4-BE49-F238E27FC236}">
                    <a16:creationId xmlns:a16="http://schemas.microsoft.com/office/drawing/2014/main" id="{C5E3E727-904A-4964-BC74-9425218FF379}"/>
                  </a:ext>
                </a:extLst>
              </p:cNvPr>
              <p:cNvSpPr txBox="1"/>
              <p:nvPr/>
            </p:nvSpPr>
            <p:spPr>
              <a:xfrm>
                <a:off x="5236027" y="3552585"/>
                <a:ext cx="2140862" cy="400110"/>
              </a:xfrm>
              <a:prstGeom prst="rect">
                <a:avLst/>
              </a:prstGeom>
              <a:noFill/>
            </p:spPr>
            <p:txBody>
              <a:bodyPr wrap="square" rtlCol="0">
                <a:spAutoFit/>
              </a:bodyPr>
              <a:lstStyle/>
              <a:p>
                <a:r>
                  <a:rPr lang="en-US" sz="2000" dirty="0">
                    <a:latin typeface="Cavilant" panose="02000500000000000000" pitchFamily="2" charset="0"/>
                  </a:rPr>
                  <a:t>FEATURES</a:t>
                </a:r>
              </a:p>
            </p:txBody>
          </p:sp>
          <p:sp>
            <p:nvSpPr>
              <p:cNvPr id="27" name="TextBox 26">
                <a:extLst>
                  <a:ext uri="{FF2B5EF4-FFF2-40B4-BE49-F238E27FC236}">
                    <a16:creationId xmlns:a16="http://schemas.microsoft.com/office/drawing/2014/main" id="{BBE8BA03-002E-4F6B-A412-E1C5AECAD860}"/>
                  </a:ext>
                </a:extLst>
              </p:cNvPr>
              <p:cNvSpPr txBox="1"/>
              <p:nvPr/>
            </p:nvSpPr>
            <p:spPr>
              <a:xfrm>
                <a:off x="7997373" y="3552585"/>
                <a:ext cx="2616204" cy="400110"/>
              </a:xfrm>
              <a:prstGeom prst="rect">
                <a:avLst/>
              </a:prstGeom>
              <a:noFill/>
            </p:spPr>
            <p:txBody>
              <a:bodyPr wrap="square" rtlCol="0">
                <a:spAutoFit/>
              </a:bodyPr>
              <a:lstStyle/>
              <a:p>
                <a:r>
                  <a:rPr lang="en-US" sz="2000" dirty="0">
                    <a:latin typeface="Cavilant" panose="02000500000000000000" pitchFamily="2" charset="0"/>
                  </a:rPr>
                  <a:t>METHODOLOGY</a:t>
                </a:r>
              </a:p>
            </p:txBody>
          </p:sp>
          <p:sp>
            <p:nvSpPr>
              <p:cNvPr id="28" name="TextBox 27">
                <a:extLst>
                  <a:ext uri="{FF2B5EF4-FFF2-40B4-BE49-F238E27FC236}">
                    <a16:creationId xmlns:a16="http://schemas.microsoft.com/office/drawing/2014/main" id="{8167BC40-AC22-48FC-A682-D1EF8D547C87}"/>
                  </a:ext>
                </a:extLst>
              </p:cNvPr>
              <p:cNvSpPr txBox="1"/>
              <p:nvPr/>
            </p:nvSpPr>
            <p:spPr>
              <a:xfrm>
                <a:off x="2057400" y="5127400"/>
                <a:ext cx="2862942" cy="707886"/>
              </a:xfrm>
              <a:prstGeom prst="rect">
                <a:avLst/>
              </a:prstGeom>
              <a:noFill/>
            </p:spPr>
            <p:txBody>
              <a:bodyPr wrap="square" rtlCol="0">
                <a:spAutoFit/>
              </a:bodyPr>
              <a:lstStyle/>
              <a:p>
                <a:r>
                  <a:rPr lang="en-US" dirty="0">
                    <a:latin typeface="Cavilant" panose="02000500000000000000" pitchFamily="2" charset="0"/>
                  </a:rPr>
                  <a:t>Benefits of </a:t>
                </a:r>
              </a:p>
              <a:p>
                <a:r>
                  <a:rPr lang="en-US" sz="2200" dirty="0">
                    <a:latin typeface="Cavilant" panose="02000500000000000000" pitchFamily="2" charset="0"/>
                  </a:rPr>
                  <a:t>Our system</a:t>
                </a:r>
              </a:p>
            </p:txBody>
          </p:sp>
          <p:sp>
            <p:nvSpPr>
              <p:cNvPr id="29" name="TextBox 28">
                <a:extLst>
                  <a:ext uri="{FF2B5EF4-FFF2-40B4-BE49-F238E27FC236}">
                    <a16:creationId xmlns:a16="http://schemas.microsoft.com/office/drawing/2014/main" id="{3BA8D861-A1AA-4AE6-B049-BC74E85F257B}"/>
                  </a:ext>
                </a:extLst>
              </p:cNvPr>
              <p:cNvSpPr txBox="1"/>
              <p:nvPr/>
            </p:nvSpPr>
            <p:spPr>
              <a:xfrm>
                <a:off x="5185230" y="5301557"/>
                <a:ext cx="2394854" cy="400110"/>
              </a:xfrm>
              <a:prstGeom prst="rect">
                <a:avLst/>
              </a:prstGeom>
              <a:noFill/>
            </p:spPr>
            <p:txBody>
              <a:bodyPr wrap="square" rtlCol="0">
                <a:spAutoFit/>
              </a:bodyPr>
              <a:lstStyle/>
              <a:p>
                <a:r>
                  <a:rPr lang="en-US" sz="2000" dirty="0">
                    <a:latin typeface="Cavilant" panose="02000500000000000000" pitchFamily="2" charset="0"/>
                  </a:rPr>
                  <a:t>CONCLUSIONS</a:t>
                </a:r>
              </a:p>
            </p:txBody>
          </p:sp>
          <p:sp>
            <p:nvSpPr>
              <p:cNvPr id="30" name="Oval 29">
                <a:extLst>
                  <a:ext uri="{FF2B5EF4-FFF2-40B4-BE49-F238E27FC236}">
                    <a16:creationId xmlns:a16="http://schemas.microsoft.com/office/drawing/2014/main" id="{242E0077-E230-4D71-BEE7-4BA1BD737DFC}"/>
                  </a:ext>
                </a:extLst>
              </p:cNvPr>
              <p:cNvSpPr/>
              <p:nvPr/>
            </p:nvSpPr>
            <p:spPr>
              <a:xfrm>
                <a:off x="7402287" y="5186731"/>
                <a:ext cx="609600" cy="58922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03C06949-F749-4D44-BAD1-D1AAF505A842}"/>
                  </a:ext>
                </a:extLst>
              </p:cNvPr>
              <p:cNvSpPr txBox="1"/>
              <p:nvPr/>
            </p:nvSpPr>
            <p:spPr>
              <a:xfrm>
                <a:off x="8033660" y="5301557"/>
                <a:ext cx="2213430" cy="400110"/>
              </a:xfrm>
              <a:prstGeom prst="rect">
                <a:avLst/>
              </a:prstGeom>
              <a:noFill/>
            </p:spPr>
            <p:txBody>
              <a:bodyPr wrap="square" rtlCol="0">
                <a:spAutoFit/>
              </a:bodyPr>
              <a:lstStyle/>
              <a:p>
                <a:r>
                  <a:rPr lang="en-US" sz="2000" dirty="0">
                    <a:latin typeface="Cavilant" panose="02000500000000000000" pitchFamily="2" charset="0"/>
                  </a:rPr>
                  <a:t>REFERENCES</a:t>
                </a:r>
              </a:p>
            </p:txBody>
          </p:sp>
          <p:grpSp>
            <p:nvGrpSpPr>
              <p:cNvPr id="42" name="Group 41">
                <a:extLst>
                  <a:ext uri="{FF2B5EF4-FFF2-40B4-BE49-F238E27FC236}">
                    <a16:creationId xmlns:a16="http://schemas.microsoft.com/office/drawing/2014/main" id="{0734111A-27A9-4D2B-9974-7A3782722B9D}"/>
                  </a:ext>
                </a:extLst>
              </p:cNvPr>
              <p:cNvGrpSpPr/>
              <p:nvPr/>
            </p:nvGrpSpPr>
            <p:grpSpPr>
              <a:xfrm>
                <a:off x="1161144" y="1422402"/>
                <a:ext cx="9347476" cy="1248229"/>
                <a:chOff x="1161144" y="1422402"/>
                <a:chExt cx="9347476" cy="1248229"/>
              </a:xfrm>
            </p:grpSpPr>
            <p:sp>
              <p:nvSpPr>
                <p:cNvPr id="9" name="Rectangle: Rounded Corners 8">
                  <a:extLst>
                    <a:ext uri="{FF2B5EF4-FFF2-40B4-BE49-F238E27FC236}">
                      <a16:creationId xmlns:a16="http://schemas.microsoft.com/office/drawing/2014/main" id="{9289A2C0-72EC-47BF-989D-7554E862B50B}"/>
                    </a:ext>
                  </a:extLst>
                </p:cNvPr>
                <p:cNvSpPr/>
                <p:nvPr/>
              </p:nvSpPr>
              <p:spPr>
                <a:xfrm>
                  <a:off x="1161144" y="1422402"/>
                  <a:ext cx="9289143" cy="1248229"/>
                </a:xfrm>
                <a:prstGeom prst="roundRect">
                  <a:avLst>
                    <a:gd name="adj" fmla="val 50000"/>
                  </a:avLst>
                </a:prstGeom>
                <a:gradFill>
                  <a:gsLst>
                    <a:gs pos="0">
                      <a:schemeClr val="accent1">
                        <a:lumMod val="5000"/>
                        <a:lumOff val="95000"/>
                        <a:alpha val="43000"/>
                      </a:schemeClr>
                    </a:gs>
                    <a:gs pos="100000">
                      <a:schemeClr val="bg1">
                        <a:alpha val="48000"/>
                      </a:schemeClr>
                    </a:gs>
                  </a:gsLst>
                  <a:lin ang="5400000" scaled="1"/>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91F59FD8-67F4-4AA9-A71F-D00DD542C10B}"/>
                    </a:ext>
                  </a:extLst>
                </p:cNvPr>
                <p:cNvSpPr/>
                <p:nvPr/>
              </p:nvSpPr>
              <p:spPr>
                <a:xfrm>
                  <a:off x="1494969" y="1728735"/>
                  <a:ext cx="609600" cy="58922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0D76E031-F80F-401F-ABA8-35B4085347EA}"/>
                    </a:ext>
                  </a:extLst>
                </p:cNvPr>
                <p:cNvSpPr/>
                <p:nvPr/>
              </p:nvSpPr>
              <p:spPr>
                <a:xfrm>
                  <a:off x="4564736" y="1728735"/>
                  <a:ext cx="609600" cy="58922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DF4CCF34-20BB-4092-83C7-4C4966DC2437}"/>
                    </a:ext>
                  </a:extLst>
                </p:cNvPr>
                <p:cNvSpPr/>
                <p:nvPr/>
              </p:nvSpPr>
              <p:spPr>
                <a:xfrm>
                  <a:off x="7434945" y="1737390"/>
                  <a:ext cx="609600" cy="58922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34979D79-EEC1-4C99-91D6-BDDF6B101492}"/>
                    </a:ext>
                  </a:extLst>
                </p:cNvPr>
                <p:cNvSpPr txBox="1"/>
                <p:nvPr/>
              </p:nvSpPr>
              <p:spPr>
                <a:xfrm>
                  <a:off x="2090061" y="1834659"/>
                  <a:ext cx="2492827" cy="400110"/>
                </a:xfrm>
                <a:prstGeom prst="rect">
                  <a:avLst/>
                </a:prstGeom>
                <a:noFill/>
              </p:spPr>
              <p:txBody>
                <a:bodyPr wrap="square" rtlCol="0">
                  <a:spAutoFit/>
                </a:bodyPr>
                <a:lstStyle/>
                <a:p>
                  <a:r>
                    <a:rPr lang="en-US" sz="2000" dirty="0">
                      <a:latin typeface="Cavilant" panose="02000500000000000000" pitchFamily="2" charset="0"/>
                    </a:rPr>
                    <a:t>INTRODUCTION</a:t>
                  </a:r>
                </a:p>
              </p:txBody>
            </p:sp>
            <p:sp>
              <p:nvSpPr>
                <p:cNvPr id="23" name="TextBox 22">
                  <a:extLst>
                    <a:ext uri="{FF2B5EF4-FFF2-40B4-BE49-F238E27FC236}">
                      <a16:creationId xmlns:a16="http://schemas.microsoft.com/office/drawing/2014/main" id="{266692A6-0BBD-423A-9A05-472B3119F0A2}"/>
                    </a:ext>
                  </a:extLst>
                </p:cNvPr>
                <p:cNvSpPr txBox="1"/>
                <p:nvPr/>
              </p:nvSpPr>
              <p:spPr>
                <a:xfrm>
                  <a:off x="8015793" y="1837806"/>
                  <a:ext cx="2492827" cy="400110"/>
                </a:xfrm>
                <a:prstGeom prst="rect">
                  <a:avLst/>
                </a:prstGeom>
                <a:noFill/>
              </p:spPr>
              <p:txBody>
                <a:bodyPr wrap="square" rtlCol="0">
                  <a:spAutoFit/>
                </a:bodyPr>
                <a:lstStyle/>
                <a:p>
                  <a:r>
                    <a:rPr lang="en-US" sz="2000" dirty="0">
                      <a:latin typeface="Cavilant" panose="02000500000000000000" pitchFamily="2" charset="0"/>
                    </a:rPr>
                    <a:t>MOTIVATION</a:t>
                  </a:r>
                </a:p>
              </p:txBody>
            </p:sp>
            <p:sp>
              <p:nvSpPr>
                <p:cNvPr id="24" name="TextBox 23">
                  <a:extLst>
                    <a:ext uri="{FF2B5EF4-FFF2-40B4-BE49-F238E27FC236}">
                      <a16:creationId xmlns:a16="http://schemas.microsoft.com/office/drawing/2014/main" id="{207E9745-5388-4413-88D0-B0A547304CA6}"/>
                    </a:ext>
                  </a:extLst>
                </p:cNvPr>
                <p:cNvSpPr txBox="1"/>
                <p:nvPr/>
              </p:nvSpPr>
              <p:spPr>
                <a:xfrm>
                  <a:off x="5145871" y="1768727"/>
                  <a:ext cx="2322296" cy="584775"/>
                </a:xfrm>
                <a:prstGeom prst="rect">
                  <a:avLst/>
                </a:prstGeom>
                <a:noFill/>
              </p:spPr>
              <p:txBody>
                <a:bodyPr wrap="square" rtlCol="0">
                  <a:spAutoFit/>
                </a:bodyPr>
                <a:lstStyle/>
                <a:p>
                  <a:r>
                    <a:rPr lang="en-US" sz="2000" dirty="0">
                      <a:latin typeface="Cavilant" panose="02000500000000000000" pitchFamily="2" charset="0"/>
                    </a:rPr>
                    <a:t>limitation</a:t>
                  </a:r>
                </a:p>
                <a:p>
                  <a:r>
                    <a:rPr lang="en-US" sz="1200" dirty="0">
                      <a:latin typeface="Cavilant" panose="02000500000000000000" pitchFamily="2" charset="0"/>
                    </a:rPr>
                    <a:t>OR Problem STATEMENT</a:t>
                  </a:r>
                </a:p>
              </p:txBody>
            </p:sp>
            <p:pic>
              <p:nvPicPr>
                <p:cNvPr id="33" name="Picture 32">
                  <a:extLst>
                    <a:ext uri="{FF2B5EF4-FFF2-40B4-BE49-F238E27FC236}">
                      <a16:creationId xmlns:a16="http://schemas.microsoft.com/office/drawing/2014/main" id="{A2294A82-FCF8-4CB5-971A-4128435D39D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95763" y="1834659"/>
                  <a:ext cx="408012" cy="400110"/>
                </a:xfrm>
                <a:prstGeom prst="rect">
                  <a:avLst/>
                </a:prstGeom>
              </p:spPr>
            </p:pic>
            <p:pic>
              <p:nvPicPr>
                <p:cNvPr id="34" name="Picture 33">
                  <a:extLst>
                    <a:ext uri="{FF2B5EF4-FFF2-40B4-BE49-F238E27FC236}">
                      <a16:creationId xmlns:a16="http://schemas.microsoft.com/office/drawing/2014/main" id="{1CC87888-3BF8-4EC8-8EDB-1E8540068628}"/>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7529911" y="1826004"/>
                  <a:ext cx="400110" cy="400110"/>
                </a:xfrm>
                <a:prstGeom prst="rect">
                  <a:avLst/>
                </a:prstGeom>
              </p:spPr>
            </p:pic>
            <p:pic>
              <p:nvPicPr>
                <p:cNvPr id="35" name="Picture 34">
                  <a:extLst>
                    <a:ext uri="{FF2B5EF4-FFF2-40B4-BE49-F238E27FC236}">
                      <a16:creationId xmlns:a16="http://schemas.microsoft.com/office/drawing/2014/main" id="{6EBEB37E-D65B-4AA0-9CE2-30ED211107B4}"/>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4667487" y="1821490"/>
                  <a:ext cx="408012" cy="368916"/>
                </a:xfrm>
                <a:prstGeom prst="rect">
                  <a:avLst/>
                </a:prstGeom>
              </p:spPr>
            </p:pic>
          </p:grpSp>
          <p:pic>
            <p:nvPicPr>
              <p:cNvPr id="36" name="Picture 35">
                <a:extLst>
                  <a:ext uri="{FF2B5EF4-FFF2-40B4-BE49-F238E27FC236}">
                    <a16:creationId xmlns:a16="http://schemas.microsoft.com/office/drawing/2014/main" id="{086F8ADC-D490-417D-90EC-7C977458C534}"/>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7514298" y="3555560"/>
                <a:ext cx="400110" cy="400110"/>
              </a:xfrm>
              <a:prstGeom prst="rect">
                <a:avLst/>
              </a:prstGeom>
            </p:spPr>
          </p:pic>
          <p:pic>
            <p:nvPicPr>
              <p:cNvPr id="37" name="Picture 36">
                <a:extLst>
                  <a:ext uri="{FF2B5EF4-FFF2-40B4-BE49-F238E27FC236}">
                    <a16:creationId xmlns:a16="http://schemas.microsoft.com/office/drawing/2014/main" id="{2DC9455C-ECFD-40C3-BDA7-2F074340A7D9}"/>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4698509" y="3533787"/>
                <a:ext cx="400110" cy="400110"/>
              </a:xfrm>
              <a:prstGeom prst="rect">
                <a:avLst/>
              </a:prstGeom>
            </p:spPr>
          </p:pic>
          <p:pic>
            <p:nvPicPr>
              <p:cNvPr id="38" name="Picture 37">
                <a:extLst>
                  <a:ext uri="{FF2B5EF4-FFF2-40B4-BE49-F238E27FC236}">
                    <a16:creationId xmlns:a16="http://schemas.microsoft.com/office/drawing/2014/main" id="{6B545374-7634-4BB2-A3CA-C7CCE4FD43B8}"/>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580353" y="3538071"/>
                <a:ext cx="400110" cy="400110"/>
              </a:xfrm>
              <a:prstGeom prst="rect">
                <a:avLst/>
              </a:prstGeom>
            </p:spPr>
          </p:pic>
          <p:pic>
            <p:nvPicPr>
              <p:cNvPr id="39" name="Picture 38">
                <a:extLst>
                  <a:ext uri="{FF2B5EF4-FFF2-40B4-BE49-F238E27FC236}">
                    <a16:creationId xmlns:a16="http://schemas.microsoft.com/office/drawing/2014/main" id="{A681EDA5-10D7-48FD-A24A-1849447D5C6B}"/>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7510347" y="5319442"/>
                <a:ext cx="408012" cy="364339"/>
              </a:xfrm>
              <a:prstGeom prst="rect">
                <a:avLst/>
              </a:prstGeom>
            </p:spPr>
          </p:pic>
          <p:pic>
            <p:nvPicPr>
              <p:cNvPr id="40" name="Picture 39">
                <a:extLst>
                  <a:ext uri="{FF2B5EF4-FFF2-40B4-BE49-F238E27FC236}">
                    <a16:creationId xmlns:a16="http://schemas.microsoft.com/office/drawing/2014/main" id="{C921AFC5-80DA-4346-93FD-EC88B72341C7}"/>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4654967" y="5279784"/>
                <a:ext cx="400110" cy="400110"/>
              </a:xfrm>
              <a:prstGeom prst="rect">
                <a:avLst/>
              </a:prstGeom>
            </p:spPr>
          </p:pic>
          <p:pic>
            <p:nvPicPr>
              <p:cNvPr id="41" name="Picture 40">
                <a:extLst>
                  <a:ext uri="{FF2B5EF4-FFF2-40B4-BE49-F238E27FC236}">
                    <a16:creationId xmlns:a16="http://schemas.microsoft.com/office/drawing/2014/main" id="{3402BBB8-73FF-4493-8B59-98BCEB34294C}"/>
                  </a:ext>
                </a:extLst>
              </p:cNvPr>
              <p:cNvPicPr>
                <a:picLocks noChangeAspect="1"/>
              </p:cNvPicPr>
              <p:nvPr/>
            </p:nvPicPr>
            <p:blipFill>
              <a:blip r:embed="rId12">
                <a:extLst>
                  <a:ext uri="{28A0092B-C50C-407E-A947-70E740481C1C}">
                    <a14:useLocalDpi xmlns:a14="http://schemas.microsoft.com/office/drawing/2010/main" val="0"/>
                  </a:ext>
                </a:extLst>
              </a:blip>
              <a:srcRect/>
              <a:stretch/>
            </p:blipFill>
            <p:spPr>
              <a:xfrm>
                <a:off x="1525493" y="5269554"/>
                <a:ext cx="393717" cy="400110"/>
              </a:xfrm>
              <a:prstGeom prst="rect">
                <a:avLst/>
              </a:prstGeom>
            </p:spPr>
          </p:pic>
        </p:grpSp>
      </p:grpSp>
      <p:grpSp>
        <p:nvGrpSpPr>
          <p:cNvPr id="55" name="Group 54">
            <a:extLst>
              <a:ext uri="{FF2B5EF4-FFF2-40B4-BE49-F238E27FC236}">
                <a16:creationId xmlns:a16="http://schemas.microsoft.com/office/drawing/2014/main" id="{45171728-D76D-4F36-8A50-C324D9FC648E}"/>
              </a:ext>
            </a:extLst>
          </p:cNvPr>
          <p:cNvGrpSpPr/>
          <p:nvPr/>
        </p:nvGrpSpPr>
        <p:grpSpPr>
          <a:xfrm>
            <a:off x="9533328" y="651027"/>
            <a:ext cx="2160497" cy="523220"/>
            <a:chOff x="5018718" y="1209822"/>
            <a:chExt cx="2160497" cy="523220"/>
          </a:xfrm>
        </p:grpSpPr>
        <p:sp>
          <p:nvSpPr>
            <p:cNvPr id="56" name="TextBox 55">
              <a:extLst>
                <a:ext uri="{FF2B5EF4-FFF2-40B4-BE49-F238E27FC236}">
                  <a16:creationId xmlns:a16="http://schemas.microsoft.com/office/drawing/2014/main" id="{3174D111-1F78-443D-A8FB-30426B98C31D}"/>
                </a:ext>
              </a:extLst>
            </p:cNvPr>
            <p:cNvSpPr txBox="1"/>
            <p:nvPr/>
          </p:nvSpPr>
          <p:spPr>
            <a:xfrm>
              <a:off x="5294145" y="1209822"/>
              <a:ext cx="1885070" cy="523220"/>
            </a:xfrm>
            <a:prstGeom prst="rect">
              <a:avLst/>
            </a:prstGeom>
            <a:noFill/>
            <a:ln>
              <a:noFill/>
            </a:ln>
          </p:spPr>
          <p:txBody>
            <a:bodyPr wrap="square" rtlCol="0">
              <a:spAutoFit/>
            </a:bodyPr>
            <a:lstStyle/>
            <a:p>
              <a:pPr algn="ctr"/>
              <a:r>
                <a:rPr lang="en-US" sz="2800" b="1" dirty="0" err="1">
                  <a:latin typeface="Californian FB" panose="0207040306080B030204" pitchFamily="18" charset="0"/>
                </a:rPr>
                <a:t>Pettofy</a:t>
              </a:r>
              <a:endParaRPr lang="en-US" sz="2800" b="1" dirty="0">
                <a:latin typeface="Californian FB" panose="0207040306080B030204" pitchFamily="18" charset="0"/>
              </a:endParaRPr>
            </a:p>
          </p:txBody>
        </p:sp>
        <p:pic>
          <p:nvPicPr>
            <p:cNvPr id="57" name="Picture 56">
              <a:extLst>
                <a:ext uri="{FF2B5EF4-FFF2-40B4-BE49-F238E27FC236}">
                  <a16:creationId xmlns:a16="http://schemas.microsoft.com/office/drawing/2014/main" id="{C1DB6340-464F-45A0-BC52-0B1D66C91E02}"/>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rot="19832035">
              <a:off x="5018718" y="1277233"/>
              <a:ext cx="267867" cy="267867"/>
            </a:xfrm>
            <a:prstGeom prst="rect">
              <a:avLst/>
            </a:prstGeom>
          </p:spPr>
        </p:pic>
        <p:pic>
          <p:nvPicPr>
            <p:cNvPr id="58" name="Picture 57">
              <a:extLst>
                <a:ext uri="{FF2B5EF4-FFF2-40B4-BE49-F238E27FC236}">
                  <a16:creationId xmlns:a16="http://schemas.microsoft.com/office/drawing/2014/main" id="{4E02E42B-19F2-428A-9F63-394ABCD57F62}"/>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rot="1992979">
              <a:off x="5257773" y="1308119"/>
              <a:ext cx="345900" cy="345900"/>
            </a:xfrm>
            <a:prstGeom prst="rect">
              <a:avLst/>
            </a:prstGeom>
          </p:spPr>
        </p:pic>
      </p:grpSp>
      <p:grpSp>
        <p:nvGrpSpPr>
          <p:cNvPr id="59" name="Group 58">
            <a:extLst>
              <a:ext uri="{FF2B5EF4-FFF2-40B4-BE49-F238E27FC236}">
                <a16:creationId xmlns:a16="http://schemas.microsoft.com/office/drawing/2014/main" id="{F4BD1621-C0D9-4777-9A4B-11771D05AEE2}"/>
              </a:ext>
            </a:extLst>
          </p:cNvPr>
          <p:cNvGrpSpPr/>
          <p:nvPr/>
        </p:nvGrpSpPr>
        <p:grpSpPr>
          <a:xfrm>
            <a:off x="-15615252" y="-10236"/>
            <a:ext cx="8595360" cy="12481560"/>
            <a:chOff x="0" y="0"/>
            <a:chExt cx="8595360" cy="12481560"/>
          </a:xfrm>
        </p:grpSpPr>
        <p:sp>
          <p:nvSpPr>
            <p:cNvPr id="60" name="Rectangle 59">
              <a:extLst>
                <a:ext uri="{FF2B5EF4-FFF2-40B4-BE49-F238E27FC236}">
                  <a16:creationId xmlns:a16="http://schemas.microsoft.com/office/drawing/2014/main" id="{E469D26E-4424-47EC-B755-F8378623EA39}"/>
                </a:ext>
              </a:extLst>
            </p:cNvPr>
            <p:cNvSpPr/>
            <p:nvPr/>
          </p:nvSpPr>
          <p:spPr>
            <a:xfrm>
              <a:off x="0" y="0"/>
              <a:ext cx="8595360" cy="12481560"/>
            </a:xfrm>
            <a:prstGeom prst="rect">
              <a:avLst/>
            </a:prstGeom>
            <a:solidFill>
              <a:schemeClr val="lt1">
                <a:alpha val="7600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1" name="TextBox 60">
              <a:extLst>
                <a:ext uri="{FF2B5EF4-FFF2-40B4-BE49-F238E27FC236}">
                  <a16:creationId xmlns:a16="http://schemas.microsoft.com/office/drawing/2014/main" id="{0391E980-7256-4ED7-BA3C-2D14D0A0C288}"/>
                </a:ext>
              </a:extLst>
            </p:cNvPr>
            <p:cNvSpPr txBox="1"/>
            <p:nvPr/>
          </p:nvSpPr>
          <p:spPr>
            <a:xfrm>
              <a:off x="889367" y="1035389"/>
              <a:ext cx="1301383" cy="1015663"/>
            </a:xfrm>
            <a:prstGeom prst="rect">
              <a:avLst/>
            </a:prstGeom>
            <a:noFill/>
          </p:spPr>
          <p:txBody>
            <a:bodyPr wrap="square" rtlCol="0">
              <a:spAutoFit/>
            </a:bodyPr>
            <a:lstStyle/>
            <a:p>
              <a:r>
                <a:rPr lang="en-US" sz="6000" b="1" dirty="0">
                  <a:latin typeface="Cavilant" panose="02000500000000000000" pitchFamily="2" charset="0"/>
                </a:rPr>
                <a:t>01</a:t>
              </a:r>
            </a:p>
          </p:txBody>
        </p:sp>
        <p:sp>
          <p:nvSpPr>
            <p:cNvPr id="62" name="TextBox 61">
              <a:extLst>
                <a:ext uri="{FF2B5EF4-FFF2-40B4-BE49-F238E27FC236}">
                  <a16:creationId xmlns:a16="http://schemas.microsoft.com/office/drawing/2014/main" id="{0B3F5F8C-3329-4E40-A0B3-A6A0E3617D73}"/>
                </a:ext>
              </a:extLst>
            </p:cNvPr>
            <p:cNvSpPr txBox="1"/>
            <p:nvPr/>
          </p:nvSpPr>
          <p:spPr>
            <a:xfrm>
              <a:off x="907587" y="1893615"/>
              <a:ext cx="7048197" cy="1015663"/>
            </a:xfrm>
            <a:prstGeom prst="rect">
              <a:avLst/>
            </a:prstGeom>
            <a:noFill/>
          </p:spPr>
          <p:txBody>
            <a:bodyPr wrap="square" rtlCol="0">
              <a:spAutoFit/>
            </a:bodyPr>
            <a:lstStyle/>
            <a:p>
              <a:r>
                <a:rPr lang="en-US" sz="6000" b="1" dirty="0">
                  <a:latin typeface="Cavilant" panose="02000500000000000000" pitchFamily="2" charset="0"/>
                </a:rPr>
                <a:t>INTRODUCTION</a:t>
              </a:r>
            </a:p>
          </p:txBody>
        </p:sp>
        <p:sp>
          <p:nvSpPr>
            <p:cNvPr id="63" name="Rectangle 62">
              <a:extLst>
                <a:ext uri="{FF2B5EF4-FFF2-40B4-BE49-F238E27FC236}">
                  <a16:creationId xmlns:a16="http://schemas.microsoft.com/office/drawing/2014/main" id="{C178C120-8182-4E9D-91E3-7DB452EF0E6C}"/>
                </a:ext>
              </a:extLst>
            </p:cNvPr>
            <p:cNvSpPr/>
            <p:nvPr/>
          </p:nvSpPr>
          <p:spPr>
            <a:xfrm rot="16200000">
              <a:off x="671333" y="866617"/>
              <a:ext cx="95282" cy="432826"/>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4" name="TextBox 63">
              <a:extLst>
                <a:ext uri="{FF2B5EF4-FFF2-40B4-BE49-F238E27FC236}">
                  <a16:creationId xmlns:a16="http://schemas.microsoft.com/office/drawing/2014/main" id="{B373569A-D7F9-463D-8BAC-3F598F0493EA}"/>
                </a:ext>
              </a:extLst>
            </p:cNvPr>
            <p:cNvSpPr txBox="1"/>
            <p:nvPr/>
          </p:nvSpPr>
          <p:spPr>
            <a:xfrm>
              <a:off x="975054" y="3188414"/>
              <a:ext cx="7314836" cy="1938992"/>
            </a:xfrm>
            <a:prstGeom prst="rect">
              <a:avLst/>
            </a:prstGeom>
            <a:noFill/>
          </p:spPr>
          <p:txBody>
            <a:bodyPr wrap="square" rtlCol="0">
              <a:spAutoFit/>
            </a:bodyPr>
            <a:lstStyle/>
            <a:p>
              <a:r>
                <a:rPr lang="en-US" sz="2000" dirty="0">
                  <a:latin typeface="Californian FB" panose="0207040306080B030204" pitchFamily="18" charset="0"/>
                </a:rPr>
                <a:t>The primary goal of this project is to create an accessible website where users can easily find pets available for adoption and purchase, order essential pet products, and access expert guidance on pet care. Our mission is to make pet ownership simple, meaningful, and informed—ensuring that pets find loving homes and owners feel fully supported every step of the way.</a:t>
              </a:r>
            </a:p>
          </p:txBody>
        </p:sp>
        <p:grpSp>
          <p:nvGrpSpPr>
            <p:cNvPr id="65" name="Group 64">
              <a:extLst>
                <a:ext uri="{FF2B5EF4-FFF2-40B4-BE49-F238E27FC236}">
                  <a16:creationId xmlns:a16="http://schemas.microsoft.com/office/drawing/2014/main" id="{407EFC00-C37C-425D-B064-9AB2E2973B4A}"/>
                </a:ext>
              </a:extLst>
            </p:cNvPr>
            <p:cNvGrpSpPr/>
            <p:nvPr/>
          </p:nvGrpSpPr>
          <p:grpSpPr>
            <a:xfrm>
              <a:off x="5884048" y="5439793"/>
              <a:ext cx="2160497" cy="523220"/>
              <a:chOff x="5018718" y="1209822"/>
              <a:chExt cx="2160497" cy="523220"/>
            </a:xfrm>
          </p:grpSpPr>
          <p:sp>
            <p:nvSpPr>
              <p:cNvPr id="66" name="TextBox 65">
                <a:extLst>
                  <a:ext uri="{FF2B5EF4-FFF2-40B4-BE49-F238E27FC236}">
                    <a16:creationId xmlns:a16="http://schemas.microsoft.com/office/drawing/2014/main" id="{F6D258FC-CDB4-46D7-A88C-05200654670C}"/>
                  </a:ext>
                </a:extLst>
              </p:cNvPr>
              <p:cNvSpPr txBox="1"/>
              <p:nvPr/>
            </p:nvSpPr>
            <p:spPr>
              <a:xfrm>
                <a:off x="5294145" y="1209822"/>
                <a:ext cx="1885070" cy="523220"/>
              </a:xfrm>
              <a:prstGeom prst="rect">
                <a:avLst/>
              </a:prstGeom>
              <a:noFill/>
              <a:ln>
                <a:noFill/>
              </a:ln>
            </p:spPr>
            <p:txBody>
              <a:bodyPr wrap="square" rtlCol="0">
                <a:spAutoFit/>
              </a:bodyPr>
              <a:lstStyle/>
              <a:p>
                <a:pPr algn="ctr"/>
                <a:r>
                  <a:rPr lang="en-US" sz="2800" b="1" dirty="0" err="1">
                    <a:latin typeface="Californian FB" panose="0207040306080B030204" pitchFamily="18" charset="0"/>
                  </a:rPr>
                  <a:t>Pettofy</a:t>
                </a:r>
                <a:endParaRPr lang="en-US" sz="2800" b="1" dirty="0">
                  <a:latin typeface="Californian FB" panose="0207040306080B030204" pitchFamily="18" charset="0"/>
                </a:endParaRPr>
              </a:p>
            </p:txBody>
          </p:sp>
          <p:pic>
            <p:nvPicPr>
              <p:cNvPr id="67" name="Picture 66">
                <a:extLst>
                  <a:ext uri="{FF2B5EF4-FFF2-40B4-BE49-F238E27FC236}">
                    <a16:creationId xmlns:a16="http://schemas.microsoft.com/office/drawing/2014/main" id="{264A7D80-94FD-4A52-B4A4-6D67B8A75B25}"/>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rot="19832035">
                <a:off x="5018718" y="1277233"/>
                <a:ext cx="267867" cy="267867"/>
              </a:xfrm>
              <a:prstGeom prst="rect">
                <a:avLst/>
              </a:prstGeom>
            </p:spPr>
          </p:pic>
          <p:pic>
            <p:nvPicPr>
              <p:cNvPr id="68" name="Picture 67">
                <a:extLst>
                  <a:ext uri="{FF2B5EF4-FFF2-40B4-BE49-F238E27FC236}">
                    <a16:creationId xmlns:a16="http://schemas.microsoft.com/office/drawing/2014/main" id="{4AFB0A91-8798-401C-9DAA-E0FC366D89AA}"/>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rot="1992979">
                <a:off x="5257773" y="1308119"/>
                <a:ext cx="345900" cy="345900"/>
              </a:xfrm>
              <a:prstGeom prst="rect">
                <a:avLst/>
              </a:prstGeom>
            </p:spPr>
          </p:pic>
        </p:grpSp>
      </p:grpSp>
    </p:spTree>
    <p:extLst>
      <p:ext uri="{BB962C8B-B14F-4D97-AF65-F5344CB8AC3E}">
        <p14:creationId xmlns:p14="http://schemas.microsoft.com/office/powerpoint/2010/main" val="243724831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218B70F-238F-4DF3-B851-E5ADCE629C5C}"/>
              </a:ext>
            </a:extLst>
          </p:cNvPr>
          <p:cNvPicPr>
            <a:picLocks noChangeAspect="1"/>
          </p:cNvPicPr>
          <p:nvPr/>
        </p:nvPicPr>
        <p:blipFill>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a:off x="-1" y="0"/>
            <a:ext cx="20850561" cy="13853160"/>
          </a:xfrm>
          <a:prstGeom prst="rect">
            <a:avLst/>
          </a:prstGeom>
        </p:spPr>
      </p:pic>
      <p:grpSp>
        <p:nvGrpSpPr>
          <p:cNvPr id="13" name="Group 12">
            <a:extLst>
              <a:ext uri="{FF2B5EF4-FFF2-40B4-BE49-F238E27FC236}">
                <a16:creationId xmlns:a16="http://schemas.microsoft.com/office/drawing/2014/main" id="{637D8156-3FF5-4B3C-9284-A835969F8E4E}"/>
              </a:ext>
            </a:extLst>
          </p:cNvPr>
          <p:cNvGrpSpPr/>
          <p:nvPr/>
        </p:nvGrpSpPr>
        <p:grpSpPr>
          <a:xfrm>
            <a:off x="0" y="0"/>
            <a:ext cx="8595360" cy="12481560"/>
            <a:chOff x="0" y="0"/>
            <a:chExt cx="8595360" cy="12481560"/>
          </a:xfrm>
        </p:grpSpPr>
        <p:sp>
          <p:nvSpPr>
            <p:cNvPr id="5" name="Rectangle 4">
              <a:extLst>
                <a:ext uri="{FF2B5EF4-FFF2-40B4-BE49-F238E27FC236}">
                  <a16:creationId xmlns:a16="http://schemas.microsoft.com/office/drawing/2014/main" id="{C77B291F-920D-4A08-8EE7-7725C96E6E11}"/>
                </a:ext>
              </a:extLst>
            </p:cNvPr>
            <p:cNvSpPr/>
            <p:nvPr/>
          </p:nvSpPr>
          <p:spPr>
            <a:xfrm>
              <a:off x="0" y="0"/>
              <a:ext cx="8595360" cy="12481560"/>
            </a:xfrm>
            <a:prstGeom prst="rect">
              <a:avLst/>
            </a:prstGeom>
            <a:solidFill>
              <a:schemeClr val="lt1">
                <a:alpha val="7600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 name="TextBox 5">
              <a:extLst>
                <a:ext uri="{FF2B5EF4-FFF2-40B4-BE49-F238E27FC236}">
                  <a16:creationId xmlns:a16="http://schemas.microsoft.com/office/drawing/2014/main" id="{17802DE2-CDB4-48F4-9A2D-846F57A64907}"/>
                </a:ext>
              </a:extLst>
            </p:cNvPr>
            <p:cNvSpPr txBox="1"/>
            <p:nvPr/>
          </p:nvSpPr>
          <p:spPr>
            <a:xfrm>
              <a:off x="889367" y="1035389"/>
              <a:ext cx="1301383" cy="1015663"/>
            </a:xfrm>
            <a:prstGeom prst="rect">
              <a:avLst/>
            </a:prstGeom>
            <a:noFill/>
          </p:spPr>
          <p:txBody>
            <a:bodyPr wrap="square" rtlCol="0">
              <a:spAutoFit/>
            </a:bodyPr>
            <a:lstStyle/>
            <a:p>
              <a:r>
                <a:rPr lang="en-US" sz="6000" b="1" dirty="0">
                  <a:latin typeface="Cavilant" panose="02000500000000000000" pitchFamily="2" charset="0"/>
                </a:rPr>
                <a:t>01</a:t>
              </a:r>
            </a:p>
          </p:txBody>
        </p:sp>
        <p:sp>
          <p:nvSpPr>
            <p:cNvPr id="46" name="TextBox 45">
              <a:extLst>
                <a:ext uri="{FF2B5EF4-FFF2-40B4-BE49-F238E27FC236}">
                  <a16:creationId xmlns:a16="http://schemas.microsoft.com/office/drawing/2014/main" id="{0BB23AFB-32A8-4FBC-BCAC-3E3C16BAF6F5}"/>
                </a:ext>
              </a:extLst>
            </p:cNvPr>
            <p:cNvSpPr txBox="1"/>
            <p:nvPr/>
          </p:nvSpPr>
          <p:spPr>
            <a:xfrm>
              <a:off x="907587" y="1893615"/>
              <a:ext cx="7048197" cy="1015663"/>
            </a:xfrm>
            <a:prstGeom prst="rect">
              <a:avLst/>
            </a:prstGeom>
            <a:noFill/>
          </p:spPr>
          <p:txBody>
            <a:bodyPr wrap="square" rtlCol="0">
              <a:spAutoFit/>
            </a:bodyPr>
            <a:lstStyle/>
            <a:p>
              <a:r>
                <a:rPr lang="en-US" sz="6000" b="1" dirty="0">
                  <a:latin typeface="Cavilant" panose="02000500000000000000" pitchFamily="2" charset="0"/>
                </a:rPr>
                <a:t>INTRODUCTION</a:t>
              </a:r>
            </a:p>
          </p:txBody>
        </p:sp>
        <p:sp>
          <p:nvSpPr>
            <p:cNvPr id="7" name="Rectangle 6">
              <a:extLst>
                <a:ext uri="{FF2B5EF4-FFF2-40B4-BE49-F238E27FC236}">
                  <a16:creationId xmlns:a16="http://schemas.microsoft.com/office/drawing/2014/main" id="{36C604EE-EF86-4F1A-A002-A2180CFEC4C9}"/>
                </a:ext>
              </a:extLst>
            </p:cNvPr>
            <p:cNvSpPr/>
            <p:nvPr/>
          </p:nvSpPr>
          <p:spPr>
            <a:xfrm rot="16200000">
              <a:off x="671333" y="866617"/>
              <a:ext cx="95282" cy="432826"/>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F0572A4A-F92D-48C9-89E3-FF55AABC5173}"/>
                </a:ext>
              </a:extLst>
            </p:cNvPr>
            <p:cNvSpPr txBox="1"/>
            <p:nvPr/>
          </p:nvSpPr>
          <p:spPr>
            <a:xfrm>
              <a:off x="975054" y="3188414"/>
              <a:ext cx="7036834" cy="1938992"/>
            </a:xfrm>
            <a:prstGeom prst="rect">
              <a:avLst/>
            </a:prstGeom>
            <a:noFill/>
          </p:spPr>
          <p:txBody>
            <a:bodyPr wrap="square" rtlCol="0">
              <a:spAutoFit/>
            </a:bodyPr>
            <a:lstStyle/>
            <a:p>
              <a:r>
                <a:rPr lang="en-US" sz="2000" dirty="0">
                  <a:latin typeface="Californian FB" panose="0207040306080B030204" pitchFamily="18" charset="0"/>
                </a:rPr>
                <a:t>The primary goal of this project is to create an accessible website where users can easily find pets available for adoption and purchase, order essential pet products, and access expert guidance on pet documentation. Our mission is to make pet ownership simple, meaningful, and informed—ensuring that pets find loving homes and owners feel fully supported every step of the way.</a:t>
              </a:r>
            </a:p>
          </p:txBody>
        </p:sp>
        <p:grpSp>
          <p:nvGrpSpPr>
            <p:cNvPr id="47" name="Group 46">
              <a:extLst>
                <a:ext uri="{FF2B5EF4-FFF2-40B4-BE49-F238E27FC236}">
                  <a16:creationId xmlns:a16="http://schemas.microsoft.com/office/drawing/2014/main" id="{61297BFA-72C5-4619-A3CE-BCBD41F76A78}"/>
                </a:ext>
              </a:extLst>
            </p:cNvPr>
            <p:cNvGrpSpPr/>
            <p:nvPr/>
          </p:nvGrpSpPr>
          <p:grpSpPr>
            <a:xfrm>
              <a:off x="5884048" y="5439793"/>
              <a:ext cx="2160497" cy="523220"/>
              <a:chOff x="5018718" y="1209822"/>
              <a:chExt cx="2160497" cy="523220"/>
            </a:xfrm>
          </p:grpSpPr>
          <p:sp>
            <p:nvSpPr>
              <p:cNvPr id="48" name="TextBox 47">
                <a:extLst>
                  <a:ext uri="{FF2B5EF4-FFF2-40B4-BE49-F238E27FC236}">
                    <a16:creationId xmlns:a16="http://schemas.microsoft.com/office/drawing/2014/main" id="{BB88AE57-724C-423C-A5CD-D58B7C76E369}"/>
                  </a:ext>
                </a:extLst>
              </p:cNvPr>
              <p:cNvSpPr txBox="1"/>
              <p:nvPr/>
            </p:nvSpPr>
            <p:spPr>
              <a:xfrm>
                <a:off x="5294145" y="1209822"/>
                <a:ext cx="1885070" cy="523220"/>
              </a:xfrm>
              <a:prstGeom prst="rect">
                <a:avLst/>
              </a:prstGeom>
              <a:noFill/>
              <a:ln>
                <a:noFill/>
              </a:ln>
            </p:spPr>
            <p:txBody>
              <a:bodyPr wrap="square" rtlCol="0">
                <a:spAutoFit/>
              </a:bodyPr>
              <a:lstStyle/>
              <a:p>
                <a:pPr algn="ctr"/>
                <a:r>
                  <a:rPr lang="en-US" sz="2800" b="1" dirty="0" err="1">
                    <a:latin typeface="Californian FB" panose="0207040306080B030204" pitchFamily="18" charset="0"/>
                  </a:rPr>
                  <a:t>Pettofy</a:t>
                </a:r>
                <a:endParaRPr lang="en-US" sz="2800" b="1" dirty="0">
                  <a:latin typeface="Californian FB" panose="0207040306080B030204" pitchFamily="18" charset="0"/>
                </a:endParaRPr>
              </a:p>
            </p:txBody>
          </p:sp>
          <p:pic>
            <p:nvPicPr>
              <p:cNvPr id="49" name="Picture 48">
                <a:extLst>
                  <a:ext uri="{FF2B5EF4-FFF2-40B4-BE49-F238E27FC236}">
                    <a16:creationId xmlns:a16="http://schemas.microsoft.com/office/drawing/2014/main" id="{D64D5FB5-F4AE-4BD9-9B02-84E3FB774EA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9832035">
                <a:off x="5018718" y="1277233"/>
                <a:ext cx="267867" cy="267867"/>
              </a:xfrm>
              <a:prstGeom prst="rect">
                <a:avLst/>
              </a:prstGeom>
            </p:spPr>
          </p:pic>
          <p:pic>
            <p:nvPicPr>
              <p:cNvPr id="50" name="Picture 49">
                <a:extLst>
                  <a:ext uri="{FF2B5EF4-FFF2-40B4-BE49-F238E27FC236}">
                    <a16:creationId xmlns:a16="http://schemas.microsoft.com/office/drawing/2014/main" id="{513517D1-7432-49E9-A1F5-3AF024F5182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992979">
                <a:off x="5257773" y="1308119"/>
                <a:ext cx="345900" cy="345900"/>
              </a:xfrm>
              <a:prstGeom prst="rect">
                <a:avLst/>
              </a:prstGeom>
            </p:spPr>
          </p:pic>
        </p:grpSp>
      </p:grpSp>
      <p:sp>
        <p:nvSpPr>
          <p:cNvPr id="20" name="Rectangle 19">
            <a:extLst>
              <a:ext uri="{FF2B5EF4-FFF2-40B4-BE49-F238E27FC236}">
                <a16:creationId xmlns:a16="http://schemas.microsoft.com/office/drawing/2014/main" id="{44A8F260-14FB-4C94-A2EA-4BC0F558F131}"/>
              </a:ext>
            </a:extLst>
          </p:cNvPr>
          <p:cNvSpPr/>
          <p:nvPr/>
        </p:nvSpPr>
        <p:spPr>
          <a:xfrm>
            <a:off x="4845644" y="3293166"/>
            <a:ext cx="2910174" cy="204866"/>
          </a:xfrm>
          <a:prstGeom prst="rect">
            <a:avLst/>
          </a:prstGeom>
          <a:solidFill>
            <a:schemeClr val="accent4">
              <a:lumMod val="7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ADED82EB-4A6E-4158-8150-E4AFE37E1C45}"/>
              </a:ext>
            </a:extLst>
          </p:cNvPr>
          <p:cNvSpPr/>
          <p:nvPr/>
        </p:nvSpPr>
        <p:spPr>
          <a:xfrm>
            <a:off x="3845608" y="3567505"/>
            <a:ext cx="2766207" cy="269968"/>
          </a:xfrm>
          <a:prstGeom prst="rect">
            <a:avLst/>
          </a:prstGeom>
          <a:solidFill>
            <a:schemeClr val="accent4">
              <a:lumMod val="7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Rectangle 61">
            <a:extLst>
              <a:ext uri="{FF2B5EF4-FFF2-40B4-BE49-F238E27FC236}">
                <a16:creationId xmlns:a16="http://schemas.microsoft.com/office/drawing/2014/main" id="{CEE7D617-C58A-4DAF-8079-68B2FA2BA2C8}"/>
              </a:ext>
            </a:extLst>
          </p:cNvPr>
          <p:cNvSpPr/>
          <p:nvPr/>
        </p:nvSpPr>
        <p:spPr>
          <a:xfrm>
            <a:off x="1076770" y="3900124"/>
            <a:ext cx="3902483" cy="229504"/>
          </a:xfrm>
          <a:prstGeom prst="rect">
            <a:avLst/>
          </a:prstGeom>
          <a:solidFill>
            <a:schemeClr val="accent4">
              <a:lumMod val="7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0D18C856-72EB-4901-A26C-58E00AB47215}"/>
              </a:ext>
            </a:extLst>
          </p:cNvPr>
          <p:cNvSpPr/>
          <p:nvPr/>
        </p:nvSpPr>
        <p:spPr>
          <a:xfrm>
            <a:off x="992342" y="4483456"/>
            <a:ext cx="3484902" cy="269968"/>
          </a:xfrm>
          <a:prstGeom prst="rect">
            <a:avLst/>
          </a:prstGeom>
          <a:solidFill>
            <a:schemeClr val="accent4">
              <a:lumMod val="7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D82AB6E2-CC47-4A3D-B5C2-9B87223A37E7}"/>
              </a:ext>
            </a:extLst>
          </p:cNvPr>
          <p:cNvSpPr/>
          <p:nvPr/>
        </p:nvSpPr>
        <p:spPr>
          <a:xfrm>
            <a:off x="1361631" y="4192279"/>
            <a:ext cx="2003610" cy="269968"/>
          </a:xfrm>
          <a:prstGeom prst="rect">
            <a:avLst/>
          </a:prstGeom>
          <a:solidFill>
            <a:schemeClr val="accent4">
              <a:lumMod val="7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6" name="TextBox 95">
            <a:extLst>
              <a:ext uri="{FF2B5EF4-FFF2-40B4-BE49-F238E27FC236}">
                <a16:creationId xmlns:a16="http://schemas.microsoft.com/office/drawing/2014/main" id="{562A27A8-9CA4-2885-E647-63D6CB1EE7FB}"/>
              </a:ext>
            </a:extLst>
          </p:cNvPr>
          <p:cNvSpPr txBox="1"/>
          <p:nvPr/>
        </p:nvSpPr>
        <p:spPr>
          <a:xfrm>
            <a:off x="3956845" y="-1423508"/>
            <a:ext cx="4278311" cy="954107"/>
          </a:xfrm>
          <a:prstGeom prst="rect">
            <a:avLst/>
          </a:prstGeom>
          <a:noFill/>
        </p:spPr>
        <p:txBody>
          <a:bodyPr wrap="square" rtlCol="0">
            <a:spAutoFit/>
          </a:bodyPr>
          <a:lstStyle/>
          <a:p>
            <a:pPr algn="ctr"/>
            <a:r>
              <a:rPr lang="en-US" sz="4000" dirty="0">
                <a:solidFill>
                  <a:schemeClr val="bg1"/>
                </a:solidFill>
                <a:latin typeface="Cavilant" panose="02000500000000000000" pitchFamily="2" charset="0"/>
              </a:rPr>
              <a:t>LIMITATION</a:t>
            </a:r>
          </a:p>
          <a:p>
            <a:pPr algn="ctr"/>
            <a:r>
              <a:rPr lang="en-US" sz="1600" spc="300" dirty="0">
                <a:solidFill>
                  <a:schemeClr val="bg1"/>
                </a:solidFill>
                <a:latin typeface="Cavilant" panose="02000500000000000000" pitchFamily="2" charset="0"/>
              </a:rPr>
              <a:t>OR PROBLEM STATEMENT</a:t>
            </a:r>
          </a:p>
        </p:txBody>
      </p:sp>
    </p:spTree>
    <p:extLst>
      <p:ext uri="{BB962C8B-B14F-4D97-AF65-F5344CB8AC3E}">
        <p14:creationId xmlns:p14="http://schemas.microsoft.com/office/powerpoint/2010/main" val="41300086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7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left)">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1"/>
                                        </p:tgtEl>
                                        <p:attrNameLst>
                                          <p:attrName>style.visibility</p:attrName>
                                        </p:attrNameLst>
                                      </p:cBhvr>
                                      <p:to>
                                        <p:strVal val="visible"/>
                                      </p:to>
                                    </p:set>
                                    <p:animEffect transition="in" filter="wipe(left)">
                                      <p:cBhvr>
                                        <p:cTn id="12" dur="500"/>
                                        <p:tgtEl>
                                          <p:spTgt spid="6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62"/>
                                        </p:tgtEl>
                                        <p:attrNameLst>
                                          <p:attrName>style.visibility</p:attrName>
                                        </p:attrNameLst>
                                      </p:cBhvr>
                                      <p:to>
                                        <p:strVal val="visible"/>
                                      </p:to>
                                    </p:set>
                                    <p:animEffect transition="in" filter="wipe(left)">
                                      <p:cBhvr>
                                        <p:cTn id="17" dur="500"/>
                                        <p:tgtEl>
                                          <p:spTgt spid="6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64"/>
                                        </p:tgtEl>
                                        <p:attrNameLst>
                                          <p:attrName>style.visibility</p:attrName>
                                        </p:attrNameLst>
                                      </p:cBhvr>
                                      <p:to>
                                        <p:strVal val="visible"/>
                                      </p:to>
                                    </p:set>
                                    <p:animEffect transition="in" filter="wipe(left)">
                                      <p:cBhvr>
                                        <p:cTn id="22" dur="500"/>
                                        <p:tgtEl>
                                          <p:spTgt spid="6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63"/>
                                        </p:tgtEl>
                                        <p:attrNameLst>
                                          <p:attrName>style.visibility</p:attrName>
                                        </p:attrNameLst>
                                      </p:cBhvr>
                                      <p:to>
                                        <p:strVal val="visible"/>
                                      </p:to>
                                    </p:set>
                                    <p:animEffect transition="in" filter="wipe(left)">
                                      <p:cBhvr>
                                        <p:cTn id="27"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61" grpId="0" animBg="1"/>
      <p:bldP spid="62" grpId="0" animBg="1"/>
      <p:bldP spid="63" grpId="0" animBg="1"/>
      <p:bldP spid="64"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18281A3-14DC-4ED8-88CB-EF91EB07CC1D}"/>
              </a:ext>
            </a:extLst>
          </p:cNvPr>
          <p:cNvPicPr>
            <a:picLocks noChangeAspect="1"/>
          </p:cNvPicPr>
          <p:nvPr/>
        </p:nvPicPr>
        <p:blipFill>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a:off x="0" y="-1"/>
            <a:ext cx="12192001" cy="8100394"/>
          </a:xfrm>
          <a:prstGeom prst="rect">
            <a:avLst/>
          </a:prstGeom>
        </p:spPr>
      </p:pic>
      <p:grpSp>
        <p:nvGrpSpPr>
          <p:cNvPr id="29" name="Group 28">
            <a:extLst>
              <a:ext uri="{FF2B5EF4-FFF2-40B4-BE49-F238E27FC236}">
                <a16:creationId xmlns:a16="http://schemas.microsoft.com/office/drawing/2014/main" id="{E5231B88-FA3D-4F4A-81ED-2888263464B9}"/>
              </a:ext>
            </a:extLst>
          </p:cNvPr>
          <p:cNvGrpSpPr/>
          <p:nvPr/>
        </p:nvGrpSpPr>
        <p:grpSpPr>
          <a:xfrm>
            <a:off x="2724150" y="2705725"/>
            <a:ext cx="6743700" cy="1446550"/>
            <a:chOff x="2724150" y="2705725"/>
            <a:chExt cx="6743700" cy="1446550"/>
          </a:xfrm>
        </p:grpSpPr>
        <p:sp>
          <p:nvSpPr>
            <p:cNvPr id="26" name="TextBox 25">
              <a:extLst>
                <a:ext uri="{FF2B5EF4-FFF2-40B4-BE49-F238E27FC236}">
                  <a16:creationId xmlns:a16="http://schemas.microsoft.com/office/drawing/2014/main" id="{9ECBE447-BEC5-4780-A01F-C5C6E3E28D91}"/>
                </a:ext>
              </a:extLst>
            </p:cNvPr>
            <p:cNvSpPr txBox="1"/>
            <p:nvPr/>
          </p:nvSpPr>
          <p:spPr>
            <a:xfrm>
              <a:off x="2724150" y="2705725"/>
              <a:ext cx="6743700" cy="1446550"/>
            </a:xfrm>
            <a:prstGeom prst="rect">
              <a:avLst/>
            </a:prstGeom>
            <a:noFill/>
          </p:spPr>
          <p:txBody>
            <a:bodyPr wrap="square" rtlCol="0">
              <a:spAutoFit/>
            </a:bodyPr>
            <a:lstStyle/>
            <a:p>
              <a:pPr algn="ctr"/>
              <a:r>
                <a:rPr lang="en-US" sz="8800" dirty="0" err="1">
                  <a:solidFill>
                    <a:schemeClr val="bg1"/>
                  </a:solidFill>
                  <a:latin typeface="Californian FB" panose="0207040306080B030204" pitchFamily="18" charset="0"/>
                  <a:cs typeface="Times New Roman" panose="02020603050405020304" pitchFamily="18" charset="0"/>
                </a:rPr>
                <a:t>Pettofy</a:t>
              </a:r>
              <a:endParaRPr lang="en-US" sz="8800" dirty="0">
                <a:solidFill>
                  <a:schemeClr val="bg1"/>
                </a:solidFill>
                <a:latin typeface="Californian FB" panose="0207040306080B030204" pitchFamily="18" charset="0"/>
                <a:cs typeface="Times New Roman" panose="02020603050405020304" pitchFamily="18" charset="0"/>
              </a:endParaRPr>
            </a:p>
          </p:txBody>
        </p:sp>
        <p:pic>
          <p:nvPicPr>
            <p:cNvPr id="28" name="Picture 27">
              <a:extLst>
                <a:ext uri="{FF2B5EF4-FFF2-40B4-BE49-F238E27FC236}">
                  <a16:creationId xmlns:a16="http://schemas.microsoft.com/office/drawing/2014/main" id="{B5517AF2-713B-4F0A-AFCD-8FB7053F24F2}"/>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rot="1208009">
              <a:off x="3642293" y="2895819"/>
              <a:ext cx="930608" cy="930608"/>
            </a:xfrm>
            <a:prstGeom prst="rect">
              <a:avLst/>
            </a:prstGeom>
          </p:spPr>
        </p:pic>
        <p:pic>
          <p:nvPicPr>
            <p:cNvPr id="51" name="Picture 50">
              <a:extLst>
                <a:ext uri="{FF2B5EF4-FFF2-40B4-BE49-F238E27FC236}">
                  <a16:creationId xmlns:a16="http://schemas.microsoft.com/office/drawing/2014/main" id="{AA9FB05F-37C6-4372-9419-B3CCBA23C4FB}"/>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rot="19440268">
              <a:off x="3140340" y="3026884"/>
              <a:ext cx="542145" cy="542145"/>
            </a:xfrm>
            <a:prstGeom prst="rect">
              <a:avLst/>
            </a:prstGeom>
          </p:spPr>
        </p:pic>
      </p:grpSp>
      <p:grpSp>
        <p:nvGrpSpPr>
          <p:cNvPr id="52" name="Group 51">
            <a:extLst>
              <a:ext uri="{FF2B5EF4-FFF2-40B4-BE49-F238E27FC236}">
                <a16:creationId xmlns:a16="http://schemas.microsoft.com/office/drawing/2014/main" id="{89391068-3E41-4581-B7A6-C68EA72064EA}"/>
              </a:ext>
            </a:extLst>
          </p:cNvPr>
          <p:cNvGrpSpPr/>
          <p:nvPr/>
        </p:nvGrpSpPr>
        <p:grpSpPr>
          <a:xfrm>
            <a:off x="-10137930" y="0"/>
            <a:ext cx="8595360" cy="12481560"/>
            <a:chOff x="0" y="0"/>
            <a:chExt cx="8595360" cy="12481560"/>
          </a:xfrm>
        </p:grpSpPr>
        <p:sp>
          <p:nvSpPr>
            <p:cNvPr id="53" name="Rectangle 52">
              <a:extLst>
                <a:ext uri="{FF2B5EF4-FFF2-40B4-BE49-F238E27FC236}">
                  <a16:creationId xmlns:a16="http://schemas.microsoft.com/office/drawing/2014/main" id="{43E9E683-09B0-468C-8FD4-E719E82ACE04}"/>
                </a:ext>
              </a:extLst>
            </p:cNvPr>
            <p:cNvSpPr/>
            <p:nvPr/>
          </p:nvSpPr>
          <p:spPr>
            <a:xfrm>
              <a:off x="0" y="0"/>
              <a:ext cx="8595360" cy="12481560"/>
            </a:xfrm>
            <a:prstGeom prst="rect">
              <a:avLst/>
            </a:prstGeom>
            <a:solidFill>
              <a:schemeClr val="lt1">
                <a:alpha val="7600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4" name="TextBox 53">
              <a:extLst>
                <a:ext uri="{FF2B5EF4-FFF2-40B4-BE49-F238E27FC236}">
                  <a16:creationId xmlns:a16="http://schemas.microsoft.com/office/drawing/2014/main" id="{49019192-9022-4054-BED7-F187AD2B8314}"/>
                </a:ext>
              </a:extLst>
            </p:cNvPr>
            <p:cNvSpPr txBox="1"/>
            <p:nvPr/>
          </p:nvSpPr>
          <p:spPr>
            <a:xfrm>
              <a:off x="889367" y="1035389"/>
              <a:ext cx="1301383" cy="1015663"/>
            </a:xfrm>
            <a:prstGeom prst="rect">
              <a:avLst/>
            </a:prstGeom>
            <a:noFill/>
          </p:spPr>
          <p:txBody>
            <a:bodyPr wrap="square" rtlCol="0">
              <a:spAutoFit/>
            </a:bodyPr>
            <a:lstStyle/>
            <a:p>
              <a:r>
                <a:rPr lang="en-US" sz="6000" b="1" dirty="0">
                  <a:latin typeface="Cavilant" panose="02000500000000000000" pitchFamily="2" charset="0"/>
                </a:rPr>
                <a:t>01</a:t>
              </a:r>
            </a:p>
          </p:txBody>
        </p:sp>
        <p:sp>
          <p:nvSpPr>
            <p:cNvPr id="55" name="TextBox 54">
              <a:extLst>
                <a:ext uri="{FF2B5EF4-FFF2-40B4-BE49-F238E27FC236}">
                  <a16:creationId xmlns:a16="http://schemas.microsoft.com/office/drawing/2014/main" id="{54105A6D-1BDE-4E0B-A1E7-972C07E98029}"/>
                </a:ext>
              </a:extLst>
            </p:cNvPr>
            <p:cNvSpPr txBox="1"/>
            <p:nvPr/>
          </p:nvSpPr>
          <p:spPr>
            <a:xfrm>
              <a:off x="907587" y="1893615"/>
              <a:ext cx="7048197" cy="1015663"/>
            </a:xfrm>
            <a:prstGeom prst="rect">
              <a:avLst/>
            </a:prstGeom>
            <a:noFill/>
          </p:spPr>
          <p:txBody>
            <a:bodyPr wrap="square" rtlCol="0">
              <a:spAutoFit/>
            </a:bodyPr>
            <a:lstStyle/>
            <a:p>
              <a:r>
                <a:rPr lang="en-US" sz="6000" b="1" dirty="0">
                  <a:latin typeface="Cavilant" panose="02000500000000000000" pitchFamily="2" charset="0"/>
                </a:rPr>
                <a:t>INTRODUCTION</a:t>
              </a:r>
            </a:p>
          </p:txBody>
        </p:sp>
        <p:sp>
          <p:nvSpPr>
            <p:cNvPr id="56" name="Rectangle 55">
              <a:extLst>
                <a:ext uri="{FF2B5EF4-FFF2-40B4-BE49-F238E27FC236}">
                  <a16:creationId xmlns:a16="http://schemas.microsoft.com/office/drawing/2014/main" id="{66C2F89D-C010-4D0A-B11D-1CF0C8750CAB}"/>
                </a:ext>
              </a:extLst>
            </p:cNvPr>
            <p:cNvSpPr/>
            <p:nvPr/>
          </p:nvSpPr>
          <p:spPr>
            <a:xfrm rot="16200000">
              <a:off x="671333" y="866617"/>
              <a:ext cx="95282" cy="432826"/>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7" name="TextBox 56">
              <a:extLst>
                <a:ext uri="{FF2B5EF4-FFF2-40B4-BE49-F238E27FC236}">
                  <a16:creationId xmlns:a16="http://schemas.microsoft.com/office/drawing/2014/main" id="{3A2492AF-5E0D-49F3-97A7-D75178FE01B6}"/>
                </a:ext>
              </a:extLst>
            </p:cNvPr>
            <p:cNvSpPr txBox="1"/>
            <p:nvPr/>
          </p:nvSpPr>
          <p:spPr>
            <a:xfrm>
              <a:off x="975054" y="3188414"/>
              <a:ext cx="7036834" cy="1938992"/>
            </a:xfrm>
            <a:prstGeom prst="rect">
              <a:avLst/>
            </a:prstGeom>
            <a:noFill/>
          </p:spPr>
          <p:txBody>
            <a:bodyPr wrap="square" rtlCol="0">
              <a:spAutoFit/>
            </a:bodyPr>
            <a:lstStyle/>
            <a:p>
              <a:r>
                <a:rPr lang="en-US" sz="2000" dirty="0">
                  <a:latin typeface="Californian FB" panose="0207040306080B030204" pitchFamily="18" charset="0"/>
                </a:rPr>
                <a:t>The primary goal of this project is to create an accessible website where users can easily find pets available for adoption and purchase, order essential pet products, and access expert guidance on pet documentation. Our mission is to make pet ownership simple, meaningful, and informed—ensuring that pets find loving homes and owners feel fully supported every step of the way.</a:t>
              </a:r>
            </a:p>
          </p:txBody>
        </p:sp>
        <p:grpSp>
          <p:nvGrpSpPr>
            <p:cNvPr id="58" name="Group 57">
              <a:extLst>
                <a:ext uri="{FF2B5EF4-FFF2-40B4-BE49-F238E27FC236}">
                  <a16:creationId xmlns:a16="http://schemas.microsoft.com/office/drawing/2014/main" id="{258345BC-8A25-49A5-8FA1-A24E02E362E4}"/>
                </a:ext>
              </a:extLst>
            </p:cNvPr>
            <p:cNvGrpSpPr/>
            <p:nvPr/>
          </p:nvGrpSpPr>
          <p:grpSpPr>
            <a:xfrm>
              <a:off x="5884048" y="5439793"/>
              <a:ext cx="2160497" cy="523220"/>
              <a:chOff x="5018718" y="1209822"/>
              <a:chExt cx="2160497" cy="523220"/>
            </a:xfrm>
          </p:grpSpPr>
          <p:sp>
            <p:nvSpPr>
              <p:cNvPr id="59" name="TextBox 58">
                <a:extLst>
                  <a:ext uri="{FF2B5EF4-FFF2-40B4-BE49-F238E27FC236}">
                    <a16:creationId xmlns:a16="http://schemas.microsoft.com/office/drawing/2014/main" id="{CFD50230-7070-4769-B6B0-1AB1926FAE05}"/>
                  </a:ext>
                </a:extLst>
              </p:cNvPr>
              <p:cNvSpPr txBox="1"/>
              <p:nvPr/>
            </p:nvSpPr>
            <p:spPr>
              <a:xfrm>
                <a:off x="5294145" y="1209822"/>
                <a:ext cx="1885070" cy="523220"/>
              </a:xfrm>
              <a:prstGeom prst="rect">
                <a:avLst/>
              </a:prstGeom>
              <a:noFill/>
              <a:ln>
                <a:noFill/>
              </a:ln>
            </p:spPr>
            <p:txBody>
              <a:bodyPr wrap="square" rtlCol="0">
                <a:spAutoFit/>
              </a:bodyPr>
              <a:lstStyle/>
              <a:p>
                <a:pPr algn="ctr"/>
                <a:r>
                  <a:rPr lang="en-US" sz="2800" b="1" dirty="0" err="1">
                    <a:latin typeface="Californian FB" panose="0207040306080B030204" pitchFamily="18" charset="0"/>
                  </a:rPr>
                  <a:t>Pettofy</a:t>
                </a:r>
                <a:endParaRPr lang="en-US" sz="2800" b="1" dirty="0">
                  <a:latin typeface="Californian FB" panose="0207040306080B030204" pitchFamily="18" charset="0"/>
                </a:endParaRPr>
              </a:p>
            </p:txBody>
          </p:sp>
          <p:pic>
            <p:nvPicPr>
              <p:cNvPr id="60" name="Picture 59">
                <a:extLst>
                  <a:ext uri="{FF2B5EF4-FFF2-40B4-BE49-F238E27FC236}">
                    <a16:creationId xmlns:a16="http://schemas.microsoft.com/office/drawing/2014/main" id="{DFCA03ED-9F29-4AA4-9295-FE8B246C8F2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9832035">
                <a:off x="5018718" y="1277233"/>
                <a:ext cx="267867" cy="267867"/>
              </a:xfrm>
              <a:prstGeom prst="rect">
                <a:avLst/>
              </a:prstGeom>
            </p:spPr>
          </p:pic>
          <p:pic>
            <p:nvPicPr>
              <p:cNvPr id="61" name="Picture 60">
                <a:extLst>
                  <a:ext uri="{FF2B5EF4-FFF2-40B4-BE49-F238E27FC236}">
                    <a16:creationId xmlns:a16="http://schemas.microsoft.com/office/drawing/2014/main" id="{C71DA02B-48A4-4661-BE82-6AD2684457C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992979">
                <a:off x="5257773" y="1308119"/>
                <a:ext cx="345900" cy="345900"/>
              </a:xfrm>
              <a:prstGeom prst="rect">
                <a:avLst/>
              </a:prstGeom>
            </p:spPr>
          </p:pic>
        </p:grpSp>
      </p:grpSp>
    </p:spTree>
    <p:extLst>
      <p:ext uri="{BB962C8B-B14F-4D97-AF65-F5344CB8AC3E}">
        <p14:creationId xmlns:p14="http://schemas.microsoft.com/office/powerpoint/2010/main" val="9971142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18281A3-14DC-4ED8-88CB-EF91EB07CC1D}"/>
              </a:ext>
            </a:extLst>
          </p:cNvPr>
          <p:cNvPicPr>
            <a:picLocks noChangeAspect="1"/>
          </p:cNvPicPr>
          <p:nvPr/>
        </p:nvPicPr>
        <p:blipFill>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a:off x="0" y="-1"/>
            <a:ext cx="12192001" cy="8100394"/>
          </a:xfrm>
          <a:prstGeom prst="rect">
            <a:avLst/>
          </a:prstGeom>
        </p:spPr>
      </p:pic>
      <p:grpSp>
        <p:nvGrpSpPr>
          <p:cNvPr id="29" name="Group 28">
            <a:extLst>
              <a:ext uri="{FF2B5EF4-FFF2-40B4-BE49-F238E27FC236}">
                <a16:creationId xmlns:a16="http://schemas.microsoft.com/office/drawing/2014/main" id="{E5231B88-FA3D-4F4A-81ED-2888263464B9}"/>
              </a:ext>
            </a:extLst>
          </p:cNvPr>
          <p:cNvGrpSpPr/>
          <p:nvPr/>
        </p:nvGrpSpPr>
        <p:grpSpPr>
          <a:xfrm>
            <a:off x="2724150" y="2370881"/>
            <a:ext cx="6743700" cy="1446550"/>
            <a:chOff x="2724150" y="2705725"/>
            <a:chExt cx="6743700" cy="1446550"/>
          </a:xfrm>
        </p:grpSpPr>
        <p:sp>
          <p:nvSpPr>
            <p:cNvPr id="26" name="TextBox 25">
              <a:extLst>
                <a:ext uri="{FF2B5EF4-FFF2-40B4-BE49-F238E27FC236}">
                  <a16:creationId xmlns:a16="http://schemas.microsoft.com/office/drawing/2014/main" id="{9ECBE447-BEC5-4780-A01F-C5C6E3E28D91}"/>
                </a:ext>
              </a:extLst>
            </p:cNvPr>
            <p:cNvSpPr txBox="1"/>
            <p:nvPr/>
          </p:nvSpPr>
          <p:spPr>
            <a:xfrm>
              <a:off x="2724150" y="2705725"/>
              <a:ext cx="6743700" cy="1446550"/>
            </a:xfrm>
            <a:prstGeom prst="rect">
              <a:avLst/>
            </a:prstGeom>
            <a:noFill/>
          </p:spPr>
          <p:txBody>
            <a:bodyPr wrap="square" rtlCol="0">
              <a:spAutoFit/>
            </a:bodyPr>
            <a:lstStyle/>
            <a:p>
              <a:pPr algn="ctr"/>
              <a:r>
                <a:rPr lang="en-US" sz="8800" dirty="0" err="1">
                  <a:solidFill>
                    <a:schemeClr val="bg1"/>
                  </a:solidFill>
                  <a:latin typeface="Californian FB" panose="0207040306080B030204" pitchFamily="18" charset="0"/>
                  <a:cs typeface="Times New Roman" panose="02020603050405020304" pitchFamily="18" charset="0"/>
                </a:rPr>
                <a:t>Pettofy</a:t>
              </a:r>
              <a:endParaRPr lang="en-US" sz="8800" dirty="0">
                <a:solidFill>
                  <a:schemeClr val="bg1"/>
                </a:solidFill>
                <a:latin typeface="Californian FB" panose="0207040306080B030204" pitchFamily="18" charset="0"/>
                <a:cs typeface="Times New Roman" panose="02020603050405020304" pitchFamily="18" charset="0"/>
              </a:endParaRPr>
            </a:p>
          </p:txBody>
        </p:sp>
        <p:pic>
          <p:nvPicPr>
            <p:cNvPr id="28" name="Picture 27">
              <a:extLst>
                <a:ext uri="{FF2B5EF4-FFF2-40B4-BE49-F238E27FC236}">
                  <a16:creationId xmlns:a16="http://schemas.microsoft.com/office/drawing/2014/main" id="{B5517AF2-713B-4F0A-AFCD-8FB7053F24F2}"/>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rot="1208009">
              <a:off x="3642293" y="2895819"/>
              <a:ext cx="930608" cy="930608"/>
            </a:xfrm>
            <a:prstGeom prst="rect">
              <a:avLst/>
            </a:prstGeom>
          </p:spPr>
        </p:pic>
        <p:pic>
          <p:nvPicPr>
            <p:cNvPr id="51" name="Picture 50">
              <a:extLst>
                <a:ext uri="{FF2B5EF4-FFF2-40B4-BE49-F238E27FC236}">
                  <a16:creationId xmlns:a16="http://schemas.microsoft.com/office/drawing/2014/main" id="{AA9FB05F-37C6-4372-9419-B3CCBA23C4FB}"/>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rot="19440268">
              <a:off x="3140340" y="3026884"/>
              <a:ext cx="542145" cy="542145"/>
            </a:xfrm>
            <a:prstGeom prst="rect">
              <a:avLst/>
            </a:prstGeom>
          </p:spPr>
        </p:pic>
      </p:grpSp>
      <p:sp>
        <p:nvSpPr>
          <p:cNvPr id="30" name="TextBox 29">
            <a:extLst>
              <a:ext uri="{FF2B5EF4-FFF2-40B4-BE49-F238E27FC236}">
                <a16:creationId xmlns:a16="http://schemas.microsoft.com/office/drawing/2014/main" id="{3CC141A2-44C1-4453-B60E-28D312FC7A2A}"/>
              </a:ext>
            </a:extLst>
          </p:cNvPr>
          <p:cNvSpPr txBox="1"/>
          <p:nvPr/>
        </p:nvSpPr>
        <p:spPr>
          <a:xfrm>
            <a:off x="-765191" y="3564484"/>
            <a:ext cx="13722383" cy="584775"/>
          </a:xfrm>
          <a:prstGeom prst="rect">
            <a:avLst/>
          </a:prstGeom>
          <a:noFill/>
        </p:spPr>
        <p:txBody>
          <a:bodyPr wrap="square" rtlCol="0">
            <a:spAutoFit/>
          </a:bodyPr>
          <a:lstStyle/>
          <a:p>
            <a:pPr algn="ctr"/>
            <a:r>
              <a:rPr lang="en-US" sz="3200" b="1" dirty="0">
                <a:latin typeface="Californian FB" panose="0207040306080B030204" pitchFamily="18" charset="0"/>
              </a:rPr>
              <a:t>#pet care that’s </a:t>
            </a:r>
            <a:r>
              <a:rPr lang="en-US" sz="3200" b="1" dirty="0">
                <a:solidFill>
                  <a:schemeClr val="bg1"/>
                </a:solidFill>
                <a:latin typeface="Californian FB" panose="0207040306080B030204" pitchFamily="18" charset="0"/>
              </a:rPr>
              <a:t>Finally </a:t>
            </a:r>
            <a:r>
              <a:rPr lang="en-US" sz="3200" b="1" dirty="0">
                <a:latin typeface="Californian FB" panose="0207040306080B030204" pitchFamily="18" charset="0"/>
              </a:rPr>
              <a:t>easy and all in one place</a:t>
            </a:r>
          </a:p>
        </p:txBody>
      </p:sp>
      <p:sp>
        <p:nvSpPr>
          <p:cNvPr id="8" name="TextBox 7">
            <a:extLst>
              <a:ext uri="{FF2B5EF4-FFF2-40B4-BE49-F238E27FC236}">
                <a16:creationId xmlns:a16="http://schemas.microsoft.com/office/drawing/2014/main" id="{68EC9F5B-7E2F-4853-9F77-C142BBD3F065}"/>
              </a:ext>
            </a:extLst>
          </p:cNvPr>
          <p:cNvSpPr txBox="1"/>
          <p:nvPr/>
        </p:nvSpPr>
        <p:spPr>
          <a:xfrm>
            <a:off x="3956845" y="-1117311"/>
            <a:ext cx="4278311" cy="954107"/>
          </a:xfrm>
          <a:prstGeom prst="rect">
            <a:avLst/>
          </a:prstGeom>
          <a:noFill/>
        </p:spPr>
        <p:txBody>
          <a:bodyPr wrap="square" rtlCol="0">
            <a:spAutoFit/>
          </a:bodyPr>
          <a:lstStyle/>
          <a:p>
            <a:pPr algn="ctr"/>
            <a:r>
              <a:rPr lang="en-US" sz="4000" dirty="0">
                <a:solidFill>
                  <a:schemeClr val="bg1"/>
                </a:solidFill>
                <a:latin typeface="Cavilant" panose="02000500000000000000" pitchFamily="2" charset="0"/>
              </a:rPr>
              <a:t>LIMITATION</a:t>
            </a:r>
          </a:p>
          <a:p>
            <a:pPr algn="ctr"/>
            <a:r>
              <a:rPr lang="en-US" sz="1600" spc="300" dirty="0">
                <a:solidFill>
                  <a:schemeClr val="bg1"/>
                </a:solidFill>
                <a:latin typeface="Cavilant" panose="02000500000000000000" pitchFamily="2" charset="0"/>
              </a:rPr>
              <a:t>OR PROBLEM STATEMENT</a:t>
            </a:r>
          </a:p>
        </p:txBody>
      </p:sp>
      <p:grpSp>
        <p:nvGrpSpPr>
          <p:cNvPr id="9" name="Group 8">
            <a:extLst>
              <a:ext uri="{FF2B5EF4-FFF2-40B4-BE49-F238E27FC236}">
                <a16:creationId xmlns:a16="http://schemas.microsoft.com/office/drawing/2014/main" id="{4D823FBD-C307-46B2-AB63-E7C8889E9DA5}"/>
              </a:ext>
            </a:extLst>
          </p:cNvPr>
          <p:cNvGrpSpPr/>
          <p:nvPr/>
        </p:nvGrpSpPr>
        <p:grpSpPr>
          <a:xfrm>
            <a:off x="9321931" y="-943865"/>
            <a:ext cx="2160497" cy="523220"/>
            <a:chOff x="9321931" y="667222"/>
            <a:chExt cx="2160497" cy="523220"/>
          </a:xfrm>
        </p:grpSpPr>
        <p:sp>
          <p:nvSpPr>
            <p:cNvPr id="10" name="TextBox 9">
              <a:extLst>
                <a:ext uri="{FF2B5EF4-FFF2-40B4-BE49-F238E27FC236}">
                  <a16:creationId xmlns:a16="http://schemas.microsoft.com/office/drawing/2014/main" id="{23B443CA-B6AE-4622-ADB7-E4BAFA8B7F62}"/>
                </a:ext>
              </a:extLst>
            </p:cNvPr>
            <p:cNvSpPr txBox="1"/>
            <p:nvPr/>
          </p:nvSpPr>
          <p:spPr>
            <a:xfrm>
              <a:off x="9597358" y="667222"/>
              <a:ext cx="1885070" cy="523220"/>
            </a:xfrm>
            <a:prstGeom prst="rect">
              <a:avLst/>
            </a:prstGeom>
            <a:noFill/>
            <a:ln>
              <a:noFill/>
            </a:ln>
          </p:spPr>
          <p:txBody>
            <a:bodyPr wrap="square" rtlCol="0">
              <a:spAutoFit/>
            </a:bodyPr>
            <a:lstStyle/>
            <a:p>
              <a:pPr algn="ctr"/>
              <a:r>
                <a:rPr lang="en-US" sz="2800" b="1" dirty="0" err="1">
                  <a:latin typeface="Californian FB" panose="0207040306080B030204" pitchFamily="18" charset="0"/>
                </a:rPr>
                <a:t>Pettofy</a:t>
              </a:r>
              <a:endParaRPr lang="en-US" sz="2800" b="1" dirty="0">
                <a:latin typeface="Californian FB" panose="0207040306080B030204" pitchFamily="18" charset="0"/>
              </a:endParaRPr>
            </a:p>
          </p:txBody>
        </p:sp>
        <p:pic>
          <p:nvPicPr>
            <p:cNvPr id="11" name="Picture 10">
              <a:extLst>
                <a:ext uri="{FF2B5EF4-FFF2-40B4-BE49-F238E27FC236}">
                  <a16:creationId xmlns:a16="http://schemas.microsoft.com/office/drawing/2014/main" id="{D346F148-B3FF-4A88-ADB0-C51D974F35A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9832035">
              <a:off x="9321931" y="734633"/>
              <a:ext cx="267867" cy="267867"/>
            </a:xfrm>
            <a:prstGeom prst="rect">
              <a:avLst/>
            </a:prstGeom>
          </p:spPr>
        </p:pic>
        <p:pic>
          <p:nvPicPr>
            <p:cNvPr id="12" name="Picture 11">
              <a:extLst>
                <a:ext uri="{FF2B5EF4-FFF2-40B4-BE49-F238E27FC236}">
                  <a16:creationId xmlns:a16="http://schemas.microsoft.com/office/drawing/2014/main" id="{2DB666EE-70E8-44ED-9E71-0FF6EC3A451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992979">
              <a:off x="9560986" y="765519"/>
              <a:ext cx="345900" cy="345900"/>
            </a:xfrm>
            <a:prstGeom prst="rect">
              <a:avLst/>
            </a:prstGeom>
          </p:spPr>
        </p:pic>
      </p:grpSp>
    </p:spTree>
    <p:extLst>
      <p:ext uri="{BB962C8B-B14F-4D97-AF65-F5344CB8AC3E}">
        <p14:creationId xmlns:p14="http://schemas.microsoft.com/office/powerpoint/2010/main" val="3664434603"/>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18281A3-14DC-4ED8-88CB-EF91EB07CC1D}"/>
              </a:ext>
            </a:extLst>
          </p:cNvPr>
          <p:cNvPicPr>
            <a:picLocks noChangeAspect="1"/>
          </p:cNvPicPr>
          <p:nvPr/>
        </p:nvPicPr>
        <p:blipFill>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a:off x="1" y="-1"/>
            <a:ext cx="12192000" cy="8100393"/>
          </a:xfrm>
          <a:prstGeom prst="rect">
            <a:avLst/>
          </a:prstGeom>
        </p:spPr>
      </p:pic>
      <p:sp>
        <p:nvSpPr>
          <p:cNvPr id="4" name="TextBox 3">
            <a:extLst>
              <a:ext uri="{FF2B5EF4-FFF2-40B4-BE49-F238E27FC236}">
                <a16:creationId xmlns:a16="http://schemas.microsoft.com/office/drawing/2014/main" id="{AD7261EA-BDB2-4FEF-AEB3-FF1AE19D4FD1}"/>
              </a:ext>
            </a:extLst>
          </p:cNvPr>
          <p:cNvSpPr txBox="1"/>
          <p:nvPr/>
        </p:nvSpPr>
        <p:spPr>
          <a:xfrm>
            <a:off x="3956845" y="493776"/>
            <a:ext cx="4278311" cy="954107"/>
          </a:xfrm>
          <a:prstGeom prst="rect">
            <a:avLst/>
          </a:prstGeom>
          <a:noFill/>
        </p:spPr>
        <p:txBody>
          <a:bodyPr wrap="square" rtlCol="0">
            <a:spAutoFit/>
          </a:bodyPr>
          <a:lstStyle/>
          <a:p>
            <a:pPr algn="ctr"/>
            <a:r>
              <a:rPr lang="en-US" sz="4000" dirty="0">
                <a:solidFill>
                  <a:schemeClr val="bg1"/>
                </a:solidFill>
                <a:latin typeface="Cavilant" panose="02000500000000000000" pitchFamily="2" charset="0"/>
              </a:rPr>
              <a:t>LIMITATION</a:t>
            </a:r>
          </a:p>
          <a:p>
            <a:pPr algn="ctr"/>
            <a:r>
              <a:rPr lang="en-US" sz="1600" spc="300" dirty="0">
                <a:solidFill>
                  <a:schemeClr val="bg1"/>
                </a:solidFill>
                <a:latin typeface="Cavilant" panose="02000500000000000000" pitchFamily="2" charset="0"/>
              </a:rPr>
              <a:t>OR PROBLEM STATEMENT</a:t>
            </a:r>
          </a:p>
        </p:txBody>
      </p:sp>
      <p:sp>
        <p:nvSpPr>
          <p:cNvPr id="3" name="Rectangle 2">
            <a:extLst>
              <a:ext uri="{FF2B5EF4-FFF2-40B4-BE49-F238E27FC236}">
                <a16:creationId xmlns:a16="http://schemas.microsoft.com/office/drawing/2014/main" id="{88F3B58E-9787-477B-BD50-F931ED81FA79}"/>
              </a:ext>
            </a:extLst>
          </p:cNvPr>
          <p:cNvSpPr/>
          <p:nvPr/>
        </p:nvSpPr>
        <p:spPr>
          <a:xfrm>
            <a:off x="734786" y="1536192"/>
            <a:ext cx="10811580" cy="4882896"/>
          </a:xfrm>
          <a:prstGeom prst="rect">
            <a:avLst/>
          </a:prstGeom>
          <a:ln>
            <a:noFill/>
          </a:ln>
          <a:effectLst>
            <a:outerShdw blurRad="63500" sx="101000" sy="101000" algn="ctr" rotWithShape="0">
              <a:prstClr val="black">
                <a:alpha val="28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 name="Oval 4">
            <a:extLst>
              <a:ext uri="{FF2B5EF4-FFF2-40B4-BE49-F238E27FC236}">
                <a16:creationId xmlns:a16="http://schemas.microsoft.com/office/drawing/2014/main" id="{76ABB8AD-124D-4639-BF46-EEFDD679C520}"/>
              </a:ext>
            </a:extLst>
          </p:cNvPr>
          <p:cNvSpPr/>
          <p:nvPr/>
        </p:nvSpPr>
        <p:spPr>
          <a:xfrm>
            <a:off x="1371600" y="2367617"/>
            <a:ext cx="1024128" cy="1015663"/>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B3D9964F-506A-4C0F-9C03-BFA97DBC1EBD}"/>
              </a:ext>
            </a:extLst>
          </p:cNvPr>
          <p:cNvSpPr txBox="1"/>
          <p:nvPr/>
        </p:nvSpPr>
        <p:spPr>
          <a:xfrm>
            <a:off x="2368296" y="2340864"/>
            <a:ext cx="3611880" cy="1384995"/>
          </a:xfrm>
          <a:prstGeom prst="rect">
            <a:avLst/>
          </a:prstGeom>
          <a:noFill/>
        </p:spPr>
        <p:txBody>
          <a:bodyPr wrap="square" rtlCol="0">
            <a:spAutoFit/>
          </a:bodyPr>
          <a:lstStyle/>
          <a:p>
            <a:r>
              <a:rPr lang="en-US" sz="2400" b="1" dirty="0">
                <a:latin typeface="Californian FB" panose="0207040306080B030204" pitchFamily="18" charset="0"/>
              </a:rPr>
              <a:t>Saturated Platforms</a:t>
            </a:r>
          </a:p>
          <a:p>
            <a:r>
              <a:rPr lang="en-US" sz="2000" dirty="0">
                <a:latin typeface="Californian FB" panose="0207040306080B030204" pitchFamily="18" charset="0"/>
              </a:rPr>
              <a:t>Finding everything in one location is challenging for pet owners.</a:t>
            </a:r>
          </a:p>
        </p:txBody>
      </p:sp>
      <p:sp>
        <p:nvSpPr>
          <p:cNvPr id="10" name="Oval 9">
            <a:extLst>
              <a:ext uri="{FF2B5EF4-FFF2-40B4-BE49-F238E27FC236}">
                <a16:creationId xmlns:a16="http://schemas.microsoft.com/office/drawing/2014/main" id="{88400DA6-4DA4-427A-A498-4A3FBEC5A803}"/>
              </a:ext>
            </a:extLst>
          </p:cNvPr>
          <p:cNvSpPr/>
          <p:nvPr/>
        </p:nvSpPr>
        <p:spPr>
          <a:xfrm>
            <a:off x="6234684" y="2367617"/>
            <a:ext cx="1024128" cy="1015663"/>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A7D1DFE6-1AC7-46EC-8A5D-4BB6EA8AB391}"/>
              </a:ext>
            </a:extLst>
          </p:cNvPr>
          <p:cNvSpPr txBox="1"/>
          <p:nvPr/>
        </p:nvSpPr>
        <p:spPr>
          <a:xfrm>
            <a:off x="7239000" y="2346960"/>
            <a:ext cx="3611880" cy="1384995"/>
          </a:xfrm>
          <a:prstGeom prst="rect">
            <a:avLst/>
          </a:prstGeom>
          <a:noFill/>
        </p:spPr>
        <p:txBody>
          <a:bodyPr wrap="square" rtlCol="0">
            <a:spAutoFit/>
          </a:bodyPr>
          <a:lstStyle/>
          <a:p>
            <a:r>
              <a:rPr lang="en-US" sz="2400" b="1" dirty="0">
                <a:latin typeface="Californian FB" panose="0207040306080B030204" pitchFamily="18" charset="0"/>
              </a:rPr>
              <a:t>Limited Delivery Options</a:t>
            </a:r>
          </a:p>
          <a:p>
            <a:r>
              <a:rPr lang="en-US" sz="2000" dirty="0">
                <a:latin typeface="Californian FB" panose="0207040306080B030204" pitchFamily="18" charset="0"/>
              </a:rPr>
              <a:t>Delivery pets in Bangladesh is not enough popular due to lack of professionalism.</a:t>
            </a:r>
          </a:p>
        </p:txBody>
      </p:sp>
      <p:sp>
        <p:nvSpPr>
          <p:cNvPr id="14" name="Oval 13">
            <a:extLst>
              <a:ext uri="{FF2B5EF4-FFF2-40B4-BE49-F238E27FC236}">
                <a16:creationId xmlns:a16="http://schemas.microsoft.com/office/drawing/2014/main" id="{0A63DDC8-4588-451E-9FCB-0D14E6E5F434}"/>
              </a:ext>
            </a:extLst>
          </p:cNvPr>
          <p:cNvSpPr/>
          <p:nvPr/>
        </p:nvSpPr>
        <p:spPr>
          <a:xfrm>
            <a:off x="1395984" y="4531697"/>
            <a:ext cx="1024128" cy="1015663"/>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2D0525F3-AF71-4426-AFB7-9F2D061C269A}"/>
              </a:ext>
            </a:extLst>
          </p:cNvPr>
          <p:cNvSpPr txBox="1"/>
          <p:nvPr/>
        </p:nvSpPr>
        <p:spPr>
          <a:xfrm>
            <a:off x="2392680" y="4541520"/>
            <a:ext cx="3611880" cy="1384995"/>
          </a:xfrm>
          <a:prstGeom prst="rect">
            <a:avLst/>
          </a:prstGeom>
          <a:noFill/>
        </p:spPr>
        <p:txBody>
          <a:bodyPr wrap="square" rtlCol="0">
            <a:spAutoFit/>
          </a:bodyPr>
          <a:lstStyle/>
          <a:p>
            <a:r>
              <a:rPr lang="en-US" sz="2400" b="1" dirty="0">
                <a:latin typeface="Californian FB" panose="0207040306080B030204" pitchFamily="18" charset="0"/>
              </a:rPr>
              <a:t>Lack of Online Support</a:t>
            </a:r>
          </a:p>
          <a:p>
            <a:r>
              <a:rPr lang="en-US" sz="2000" dirty="0">
                <a:latin typeface="Californian FB" panose="0207040306080B030204" pitchFamily="18" charset="0"/>
              </a:rPr>
              <a:t>Most existing pet services do not provide comprehensive online guidance</a:t>
            </a:r>
          </a:p>
        </p:txBody>
      </p:sp>
      <p:sp>
        <p:nvSpPr>
          <p:cNvPr id="16" name="Oval 15">
            <a:extLst>
              <a:ext uri="{FF2B5EF4-FFF2-40B4-BE49-F238E27FC236}">
                <a16:creationId xmlns:a16="http://schemas.microsoft.com/office/drawing/2014/main" id="{A93005AB-1E48-4A54-9439-4510542CF93D}"/>
              </a:ext>
            </a:extLst>
          </p:cNvPr>
          <p:cNvSpPr/>
          <p:nvPr/>
        </p:nvSpPr>
        <p:spPr>
          <a:xfrm>
            <a:off x="6234684" y="4541520"/>
            <a:ext cx="1024128" cy="1015663"/>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563C2D70-5216-42DD-83ED-2BE07D61D97A}"/>
              </a:ext>
            </a:extLst>
          </p:cNvPr>
          <p:cNvSpPr txBox="1"/>
          <p:nvPr/>
        </p:nvSpPr>
        <p:spPr>
          <a:xfrm>
            <a:off x="7239000" y="4563380"/>
            <a:ext cx="3785616" cy="1384995"/>
          </a:xfrm>
          <a:prstGeom prst="rect">
            <a:avLst/>
          </a:prstGeom>
          <a:noFill/>
        </p:spPr>
        <p:txBody>
          <a:bodyPr wrap="square" rtlCol="0">
            <a:spAutoFit/>
          </a:bodyPr>
          <a:lstStyle/>
          <a:p>
            <a:r>
              <a:rPr lang="en-US" sz="2400" b="1" dirty="0">
                <a:latin typeface="Californian FB" panose="0207040306080B030204" pitchFamily="18" charset="0"/>
              </a:rPr>
              <a:t>Absence of Transparency</a:t>
            </a:r>
          </a:p>
          <a:p>
            <a:r>
              <a:rPr lang="en-US" sz="2000" dirty="0">
                <a:latin typeface="Californian FB" panose="0207040306080B030204" pitchFamily="18" charset="0"/>
              </a:rPr>
              <a:t>Often, buyers lack access to complete health, vaccination, and microchipping records for pets.</a:t>
            </a:r>
          </a:p>
        </p:txBody>
      </p:sp>
      <p:pic>
        <p:nvPicPr>
          <p:cNvPr id="21" name="Picture 20">
            <a:extLst>
              <a:ext uri="{FF2B5EF4-FFF2-40B4-BE49-F238E27FC236}">
                <a16:creationId xmlns:a16="http://schemas.microsoft.com/office/drawing/2014/main" id="{6CE3DD5F-55C6-4D30-8674-0FD882624AF1}"/>
              </a:ext>
            </a:extLst>
          </p:cNvPr>
          <p:cNvPicPr>
            <a:picLocks noChangeAspect="1"/>
          </p:cNvPicPr>
          <p:nvPr/>
        </p:nvPicPr>
        <p:blipFill>
          <a:blip r:embed="rId4">
            <a:clrChange>
              <a:clrFrom>
                <a:srgbClr val="1F1F1F">
                  <a:alpha val="17255"/>
                </a:srgbClr>
              </a:clrFrom>
              <a:clrTo>
                <a:srgbClr val="1F1F1F">
                  <a:alpha val="0"/>
                </a:srgbClr>
              </a:clrTo>
            </a:clrChange>
            <a:lum bright="70000" contrast="-70000"/>
            <a:extLst>
              <a:ext uri="{BEBA8EAE-BF5A-486C-A8C5-ECC9F3942E4B}">
                <a14:imgProps xmlns:a14="http://schemas.microsoft.com/office/drawing/2010/main">
                  <a14:imgLayer r:embed="rId5">
                    <a14:imgEffect>
                      <a14:artisticPhotocopy/>
                    </a14:imgEffect>
                  </a14:imgLayer>
                </a14:imgProps>
              </a:ext>
              <a:ext uri="{28A0092B-C50C-407E-A947-70E740481C1C}">
                <a14:useLocalDpi xmlns:a14="http://schemas.microsoft.com/office/drawing/2010/main" val="0"/>
              </a:ext>
            </a:extLst>
          </a:blip>
          <a:stretch>
            <a:fillRect/>
          </a:stretch>
        </p:blipFill>
        <p:spPr>
          <a:xfrm>
            <a:off x="1518892" y="2483455"/>
            <a:ext cx="722150" cy="733875"/>
          </a:xfrm>
          <a:prstGeom prst="rect">
            <a:avLst/>
          </a:prstGeom>
        </p:spPr>
      </p:pic>
      <p:pic>
        <p:nvPicPr>
          <p:cNvPr id="22" name="Picture 21">
            <a:extLst>
              <a:ext uri="{FF2B5EF4-FFF2-40B4-BE49-F238E27FC236}">
                <a16:creationId xmlns:a16="http://schemas.microsoft.com/office/drawing/2014/main" id="{1D2137F5-1A7C-4524-96FA-D2DD0F2996FB}"/>
              </a:ext>
            </a:extLst>
          </p:cNvPr>
          <p:cNvPicPr>
            <a:picLocks noChangeAspect="1"/>
          </p:cNvPicPr>
          <p:nvPr/>
        </p:nvPicPr>
        <p:blipFill>
          <a:blip r:embed="rId4">
            <a:clrChange>
              <a:clrFrom>
                <a:srgbClr val="1F1F1F">
                  <a:alpha val="17255"/>
                </a:srgbClr>
              </a:clrFrom>
              <a:clrTo>
                <a:srgbClr val="1F1F1F">
                  <a:alpha val="0"/>
                </a:srgbClr>
              </a:clrTo>
            </a:clrChange>
            <a:lum bright="70000" contrast="-70000"/>
            <a:extLst>
              <a:ext uri="{BEBA8EAE-BF5A-486C-A8C5-ECC9F3942E4B}">
                <a14:imgProps xmlns:a14="http://schemas.microsoft.com/office/drawing/2010/main">
                  <a14:imgLayer r:embed="rId5">
                    <a14:imgEffect>
                      <a14:artisticPhotocopy/>
                    </a14:imgEffect>
                  </a14:imgLayer>
                </a14:imgProps>
              </a:ext>
              <a:ext uri="{28A0092B-C50C-407E-A947-70E740481C1C}">
                <a14:useLocalDpi xmlns:a14="http://schemas.microsoft.com/office/drawing/2010/main" val="0"/>
              </a:ext>
            </a:extLst>
          </a:blip>
          <a:stretch>
            <a:fillRect/>
          </a:stretch>
        </p:blipFill>
        <p:spPr>
          <a:xfrm>
            <a:off x="6385673" y="2493278"/>
            <a:ext cx="722150" cy="733875"/>
          </a:xfrm>
          <a:prstGeom prst="rect">
            <a:avLst/>
          </a:prstGeom>
        </p:spPr>
      </p:pic>
      <p:pic>
        <p:nvPicPr>
          <p:cNvPr id="23" name="Picture 22">
            <a:extLst>
              <a:ext uri="{FF2B5EF4-FFF2-40B4-BE49-F238E27FC236}">
                <a16:creationId xmlns:a16="http://schemas.microsoft.com/office/drawing/2014/main" id="{1E300BF9-AD0E-4B3D-AAA9-E77F5CBA705D}"/>
              </a:ext>
            </a:extLst>
          </p:cNvPr>
          <p:cNvPicPr>
            <a:picLocks noChangeAspect="1"/>
          </p:cNvPicPr>
          <p:nvPr/>
        </p:nvPicPr>
        <p:blipFill>
          <a:blip r:embed="rId4">
            <a:clrChange>
              <a:clrFrom>
                <a:srgbClr val="1F1F1F">
                  <a:alpha val="17255"/>
                </a:srgbClr>
              </a:clrFrom>
              <a:clrTo>
                <a:srgbClr val="1F1F1F">
                  <a:alpha val="0"/>
                </a:srgbClr>
              </a:clrTo>
            </a:clrChange>
            <a:lum bright="70000" contrast="-70000"/>
            <a:extLst>
              <a:ext uri="{BEBA8EAE-BF5A-486C-A8C5-ECC9F3942E4B}">
                <a14:imgProps xmlns:a14="http://schemas.microsoft.com/office/drawing/2010/main">
                  <a14:imgLayer r:embed="rId5">
                    <a14:imgEffect>
                      <a14:artisticPhotocopy/>
                    </a14:imgEffect>
                  </a14:imgLayer>
                </a14:imgProps>
              </a:ext>
              <a:ext uri="{28A0092B-C50C-407E-A947-70E740481C1C}">
                <a14:useLocalDpi xmlns:a14="http://schemas.microsoft.com/office/drawing/2010/main" val="0"/>
              </a:ext>
            </a:extLst>
          </a:blip>
          <a:stretch>
            <a:fillRect/>
          </a:stretch>
        </p:blipFill>
        <p:spPr>
          <a:xfrm>
            <a:off x="6385673" y="4651967"/>
            <a:ext cx="722150" cy="733875"/>
          </a:xfrm>
          <a:prstGeom prst="rect">
            <a:avLst/>
          </a:prstGeom>
        </p:spPr>
      </p:pic>
      <p:pic>
        <p:nvPicPr>
          <p:cNvPr id="24" name="Picture 23">
            <a:extLst>
              <a:ext uri="{FF2B5EF4-FFF2-40B4-BE49-F238E27FC236}">
                <a16:creationId xmlns:a16="http://schemas.microsoft.com/office/drawing/2014/main" id="{7D7D507D-27A6-4E4E-8A42-96DF68278467}"/>
              </a:ext>
            </a:extLst>
          </p:cNvPr>
          <p:cNvPicPr>
            <a:picLocks noChangeAspect="1"/>
          </p:cNvPicPr>
          <p:nvPr/>
        </p:nvPicPr>
        <p:blipFill>
          <a:blip r:embed="rId4">
            <a:clrChange>
              <a:clrFrom>
                <a:srgbClr val="1F1F1F">
                  <a:alpha val="17255"/>
                </a:srgbClr>
              </a:clrFrom>
              <a:clrTo>
                <a:srgbClr val="1F1F1F">
                  <a:alpha val="0"/>
                </a:srgbClr>
              </a:clrTo>
            </a:clrChange>
            <a:lum bright="70000" contrast="-70000"/>
            <a:extLst>
              <a:ext uri="{BEBA8EAE-BF5A-486C-A8C5-ECC9F3942E4B}">
                <a14:imgProps xmlns:a14="http://schemas.microsoft.com/office/drawing/2010/main">
                  <a14:imgLayer r:embed="rId5">
                    <a14:imgEffect>
                      <a14:artisticPhotocopy/>
                    </a14:imgEffect>
                  </a14:imgLayer>
                </a14:imgProps>
              </a:ext>
              <a:ext uri="{28A0092B-C50C-407E-A947-70E740481C1C}">
                <a14:useLocalDpi xmlns:a14="http://schemas.microsoft.com/office/drawing/2010/main" val="0"/>
              </a:ext>
            </a:extLst>
          </a:blip>
          <a:stretch>
            <a:fillRect/>
          </a:stretch>
        </p:blipFill>
        <p:spPr>
          <a:xfrm>
            <a:off x="1537180" y="4651967"/>
            <a:ext cx="722150" cy="733875"/>
          </a:xfrm>
          <a:prstGeom prst="rect">
            <a:avLst/>
          </a:prstGeom>
        </p:spPr>
      </p:pic>
      <p:grpSp>
        <p:nvGrpSpPr>
          <p:cNvPr id="26" name="Group 25">
            <a:extLst>
              <a:ext uri="{FF2B5EF4-FFF2-40B4-BE49-F238E27FC236}">
                <a16:creationId xmlns:a16="http://schemas.microsoft.com/office/drawing/2014/main" id="{1E984580-C7B4-41C7-A2F0-A080EAABFFE5}"/>
              </a:ext>
            </a:extLst>
          </p:cNvPr>
          <p:cNvGrpSpPr/>
          <p:nvPr/>
        </p:nvGrpSpPr>
        <p:grpSpPr>
          <a:xfrm>
            <a:off x="9321931" y="667222"/>
            <a:ext cx="2160497" cy="523220"/>
            <a:chOff x="9321931" y="667222"/>
            <a:chExt cx="2160497" cy="523220"/>
          </a:xfrm>
        </p:grpSpPr>
        <p:sp>
          <p:nvSpPr>
            <p:cNvPr id="36" name="TextBox 35">
              <a:extLst>
                <a:ext uri="{FF2B5EF4-FFF2-40B4-BE49-F238E27FC236}">
                  <a16:creationId xmlns:a16="http://schemas.microsoft.com/office/drawing/2014/main" id="{B10DEB0F-17B6-41A9-8587-ED83CBADDD29}"/>
                </a:ext>
              </a:extLst>
            </p:cNvPr>
            <p:cNvSpPr txBox="1"/>
            <p:nvPr/>
          </p:nvSpPr>
          <p:spPr>
            <a:xfrm>
              <a:off x="9597358" y="667222"/>
              <a:ext cx="1885070" cy="523220"/>
            </a:xfrm>
            <a:prstGeom prst="rect">
              <a:avLst/>
            </a:prstGeom>
            <a:noFill/>
            <a:ln>
              <a:noFill/>
            </a:ln>
          </p:spPr>
          <p:txBody>
            <a:bodyPr wrap="square" rtlCol="0">
              <a:spAutoFit/>
            </a:bodyPr>
            <a:lstStyle/>
            <a:p>
              <a:pPr algn="ctr"/>
              <a:r>
                <a:rPr lang="en-US" sz="2800" b="1" dirty="0" err="1">
                  <a:latin typeface="Californian FB" panose="0207040306080B030204" pitchFamily="18" charset="0"/>
                </a:rPr>
                <a:t>Pettofy</a:t>
              </a:r>
              <a:endParaRPr lang="en-US" sz="2800" b="1" dirty="0">
                <a:latin typeface="Californian FB" panose="0207040306080B030204" pitchFamily="18" charset="0"/>
              </a:endParaRPr>
            </a:p>
          </p:txBody>
        </p:sp>
        <p:pic>
          <p:nvPicPr>
            <p:cNvPr id="37" name="Picture 36">
              <a:extLst>
                <a:ext uri="{FF2B5EF4-FFF2-40B4-BE49-F238E27FC236}">
                  <a16:creationId xmlns:a16="http://schemas.microsoft.com/office/drawing/2014/main" id="{D036C4F1-B665-45AA-9558-55D57D0D327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9832035">
              <a:off x="9321931" y="734633"/>
              <a:ext cx="267867" cy="267867"/>
            </a:xfrm>
            <a:prstGeom prst="rect">
              <a:avLst/>
            </a:prstGeom>
          </p:spPr>
        </p:pic>
        <p:pic>
          <p:nvPicPr>
            <p:cNvPr id="38" name="Picture 37">
              <a:extLst>
                <a:ext uri="{FF2B5EF4-FFF2-40B4-BE49-F238E27FC236}">
                  <a16:creationId xmlns:a16="http://schemas.microsoft.com/office/drawing/2014/main" id="{81D5E2BF-93E3-4ECA-8C2D-E901BC4E235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992979">
              <a:off x="9560986" y="765519"/>
              <a:ext cx="345900" cy="345900"/>
            </a:xfrm>
            <a:prstGeom prst="rect">
              <a:avLst/>
            </a:prstGeom>
          </p:spPr>
        </p:pic>
      </p:grpSp>
      <p:grpSp>
        <p:nvGrpSpPr>
          <p:cNvPr id="41" name="Group 40">
            <a:extLst>
              <a:ext uri="{FF2B5EF4-FFF2-40B4-BE49-F238E27FC236}">
                <a16:creationId xmlns:a16="http://schemas.microsoft.com/office/drawing/2014/main" id="{A39E83B3-9E5D-C3CF-B922-F3B3286EBFF0}"/>
              </a:ext>
            </a:extLst>
          </p:cNvPr>
          <p:cNvGrpSpPr/>
          <p:nvPr/>
        </p:nvGrpSpPr>
        <p:grpSpPr>
          <a:xfrm>
            <a:off x="12318871" y="-77301"/>
            <a:ext cx="8595360" cy="12481560"/>
            <a:chOff x="3617321" y="-355600"/>
            <a:chExt cx="8595360" cy="12481560"/>
          </a:xfrm>
        </p:grpSpPr>
        <p:sp>
          <p:nvSpPr>
            <p:cNvPr id="42" name="Rectangle 41">
              <a:extLst>
                <a:ext uri="{FF2B5EF4-FFF2-40B4-BE49-F238E27FC236}">
                  <a16:creationId xmlns:a16="http://schemas.microsoft.com/office/drawing/2014/main" id="{363ED157-4928-F8E2-80D4-E60BD471FE41}"/>
                </a:ext>
              </a:extLst>
            </p:cNvPr>
            <p:cNvSpPr/>
            <p:nvPr/>
          </p:nvSpPr>
          <p:spPr>
            <a:xfrm>
              <a:off x="3617321" y="-355600"/>
              <a:ext cx="8595360" cy="12481560"/>
            </a:xfrm>
            <a:prstGeom prst="rect">
              <a:avLst/>
            </a:prstGeom>
            <a:solidFill>
              <a:schemeClr val="lt1">
                <a:alpha val="7600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3" name="TextBox 42">
              <a:extLst>
                <a:ext uri="{FF2B5EF4-FFF2-40B4-BE49-F238E27FC236}">
                  <a16:creationId xmlns:a16="http://schemas.microsoft.com/office/drawing/2014/main" id="{B1F7BB88-D534-13B9-A3CA-66617E014D91}"/>
                </a:ext>
              </a:extLst>
            </p:cNvPr>
            <p:cNvSpPr txBox="1"/>
            <p:nvPr/>
          </p:nvSpPr>
          <p:spPr>
            <a:xfrm>
              <a:off x="10183968" y="676290"/>
              <a:ext cx="1301383" cy="1015663"/>
            </a:xfrm>
            <a:prstGeom prst="rect">
              <a:avLst/>
            </a:prstGeom>
            <a:noFill/>
          </p:spPr>
          <p:txBody>
            <a:bodyPr wrap="square" rtlCol="0">
              <a:spAutoFit/>
            </a:bodyPr>
            <a:lstStyle/>
            <a:p>
              <a:r>
                <a:rPr lang="en-US" sz="6000" b="1" dirty="0">
                  <a:latin typeface="Cavilant" panose="02000500000000000000" pitchFamily="2" charset="0"/>
                </a:rPr>
                <a:t>03</a:t>
              </a:r>
            </a:p>
          </p:txBody>
        </p:sp>
        <p:sp>
          <p:nvSpPr>
            <p:cNvPr id="44" name="TextBox 43">
              <a:extLst>
                <a:ext uri="{FF2B5EF4-FFF2-40B4-BE49-F238E27FC236}">
                  <a16:creationId xmlns:a16="http://schemas.microsoft.com/office/drawing/2014/main" id="{F91C09F9-DF70-5592-B20A-6EC5DC3F8EB8}"/>
                </a:ext>
              </a:extLst>
            </p:cNvPr>
            <p:cNvSpPr txBox="1"/>
            <p:nvPr/>
          </p:nvSpPr>
          <p:spPr>
            <a:xfrm>
              <a:off x="5977485" y="1506896"/>
              <a:ext cx="5507866" cy="1015663"/>
            </a:xfrm>
            <a:prstGeom prst="rect">
              <a:avLst/>
            </a:prstGeom>
            <a:noFill/>
          </p:spPr>
          <p:txBody>
            <a:bodyPr wrap="square" rtlCol="0">
              <a:spAutoFit/>
            </a:bodyPr>
            <a:lstStyle/>
            <a:p>
              <a:pPr algn="ctr"/>
              <a:r>
                <a:rPr lang="en-US" sz="6000" b="1" dirty="0">
                  <a:latin typeface="Cavilant" panose="02000500000000000000" pitchFamily="2" charset="0"/>
                </a:rPr>
                <a:t>MOTIVATION</a:t>
              </a:r>
            </a:p>
          </p:txBody>
        </p:sp>
        <p:sp>
          <p:nvSpPr>
            <p:cNvPr id="45" name="Rectangle 44">
              <a:extLst>
                <a:ext uri="{FF2B5EF4-FFF2-40B4-BE49-F238E27FC236}">
                  <a16:creationId xmlns:a16="http://schemas.microsoft.com/office/drawing/2014/main" id="{0C593EB2-4A8E-21AB-5951-0502EC1A4CF4}"/>
                </a:ext>
              </a:extLst>
            </p:cNvPr>
            <p:cNvSpPr/>
            <p:nvPr/>
          </p:nvSpPr>
          <p:spPr>
            <a:xfrm rot="16200000">
              <a:off x="11372491" y="503609"/>
              <a:ext cx="95282" cy="432826"/>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nvGrpSpPr>
            <p:cNvPr id="46" name="Group 45">
              <a:extLst>
                <a:ext uri="{FF2B5EF4-FFF2-40B4-BE49-F238E27FC236}">
                  <a16:creationId xmlns:a16="http://schemas.microsoft.com/office/drawing/2014/main" id="{01EF46CC-2C14-3D14-3288-E3F7777907B4}"/>
                </a:ext>
              </a:extLst>
            </p:cNvPr>
            <p:cNvGrpSpPr/>
            <p:nvPr/>
          </p:nvGrpSpPr>
          <p:grpSpPr>
            <a:xfrm>
              <a:off x="4406383" y="5315285"/>
              <a:ext cx="2160497" cy="523220"/>
              <a:chOff x="-231016" y="1454982"/>
              <a:chExt cx="2160497" cy="523220"/>
            </a:xfrm>
          </p:grpSpPr>
          <p:sp>
            <p:nvSpPr>
              <p:cNvPr id="48" name="TextBox 47">
                <a:extLst>
                  <a:ext uri="{FF2B5EF4-FFF2-40B4-BE49-F238E27FC236}">
                    <a16:creationId xmlns:a16="http://schemas.microsoft.com/office/drawing/2014/main" id="{E9FE0D4A-BF25-5BE1-553B-80D623D74E8C}"/>
                  </a:ext>
                </a:extLst>
              </p:cNvPr>
              <p:cNvSpPr txBox="1"/>
              <p:nvPr/>
            </p:nvSpPr>
            <p:spPr>
              <a:xfrm>
                <a:off x="44411" y="1454982"/>
                <a:ext cx="1885070" cy="523220"/>
              </a:xfrm>
              <a:prstGeom prst="rect">
                <a:avLst/>
              </a:prstGeom>
              <a:noFill/>
              <a:ln>
                <a:noFill/>
              </a:ln>
            </p:spPr>
            <p:txBody>
              <a:bodyPr wrap="square" rtlCol="0">
                <a:spAutoFit/>
              </a:bodyPr>
              <a:lstStyle/>
              <a:p>
                <a:pPr algn="ctr"/>
                <a:r>
                  <a:rPr lang="en-US" sz="2800" b="1" dirty="0" err="1">
                    <a:latin typeface="Californian FB" panose="0207040306080B030204" pitchFamily="18" charset="0"/>
                  </a:rPr>
                  <a:t>Pettofy</a:t>
                </a:r>
                <a:endParaRPr lang="en-US" sz="2800" b="1" dirty="0">
                  <a:latin typeface="Californian FB" panose="0207040306080B030204" pitchFamily="18" charset="0"/>
                </a:endParaRPr>
              </a:p>
            </p:txBody>
          </p:sp>
          <p:pic>
            <p:nvPicPr>
              <p:cNvPr id="49" name="Picture 48">
                <a:extLst>
                  <a:ext uri="{FF2B5EF4-FFF2-40B4-BE49-F238E27FC236}">
                    <a16:creationId xmlns:a16="http://schemas.microsoft.com/office/drawing/2014/main" id="{E2534334-7B96-7466-0264-59988FEACDC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9832035">
                <a:off x="-231016" y="1522393"/>
                <a:ext cx="267867" cy="267867"/>
              </a:xfrm>
              <a:prstGeom prst="rect">
                <a:avLst/>
              </a:prstGeom>
            </p:spPr>
          </p:pic>
          <p:pic>
            <p:nvPicPr>
              <p:cNvPr id="50" name="Picture 49">
                <a:extLst>
                  <a:ext uri="{FF2B5EF4-FFF2-40B4-BE49-F238E27FC236}">
                    <a16:creationId xmlns:a16="http://schemas.microsoft.com/office/drawing/2014/main" id="{2EFE5F7B-E0B9-8412-F63E-673750275BB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992979">
                <a:off x="8039" y="1553279"/>
                <a:ext cx="345900" cy="345900"/>
              </a:xfrm>
              <a:prstGeom prst="rect">
                <a:avLst/>
              </a:prstGeom>
            </p:spPr>
          </p:pic>
        </p:grpSp>
        <p:sp>
          <p:nvSpPr>
            <p:cNvPr id="47" name="Rectangle 46">
              <a:extLst>
                <a:ext uri="{FF2B5EF4-FFF2-40B4-BE49-F238E27FC236}">
                  <a16:creationId xmlns:a16="http://schemas.microsoft.com/office/drawing/2014/main" id="{FFB1F1AA-5BB3-6008-7890-3C11021D6004}"/>
                </a:ext>
              </a:extLst>
            </p:cNvPr>
            <p:cNvSpPr/>
            <p:nvPr/>
          </p:nvSpPr>
          <p:spPr>
            <a:xfrm>
              <a:off x="4191674" y="2737763"/>
              <a:ext cx="7248502" cy="1631216"/>
            </a:xfrm>
            <a:prstGeom prst="rect">
              <a:avLst/>
            </a:prstGeom>
          </p:spPr>
          <p:txBody>
            <a:bodyPr wrap="square">
              <a:spAutoFit/>
            </a:bodyPr>
            <a:lstStyle/>
            <a:p>
              <a:pPr algn="r"/>
              <a:r>
                <a:rPr lang="en-US" sz="2000" dirty="0">
                  <a:latin typeface="Californian FB" panose="0207040306080B030204" pitchFamily="18" charset="0"/>
                </a:rPr>
                <a:t>As passionate pet lovers, we understand how challenging it can be to find trustworthy information, quality pets, and essential products at one place in Bangladesh. This project inspires us to create a service that not only simplifies pet adoption and purchase but also supports pet owners in providing care for their beloved companions.</a:t>
              </a:r>
            </a:p>
          </p:txBody>
        </p:sp>
      </p:grpSp>
    </p:spTree>
    <p:extLst>
      <p:ext uri="{BB962C8B-B14F-4D97-AF65-F5344CB8AC3E}">
        <p14:creationId xmlns:p14="http://schemas.microsoft.com/office/powerpoint/2010/main" val="18443866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75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218B70F-238F-4DF3-B851-E5ADCE629C5C}"/>
              </a:ext>
            </a:extLst>
          </p:cNvPr>
          <p:cNvPicPr>
            <a:picLocks noChangeAspect="1"/>
          </p:cNvPicPr>
          <p:nvPr/>
        </p:nvPicPr>
        <p:blipFill>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a:off x="-10826278" y="-97971"/>
            <a:ext cx="23018278" cy="15293396"/>
          </a:xfrm>
          <a:prstGeom prst="rect">
            <a:avLst/>
          </a:prstGeom>
        </p:spPr>
      </p:pic>
      <p:grpSp>
        <p:nvGrpSpPr>
          <p:cNvPr id="32" name="Group 31">
            <a:extLst>
              <a:ext uri="{FF2B5EF4-FFF2-40B4-BE49-F238E27FC236}">
                <a16:creationId xmlns:a16="http://schemas.microsoft.com/office/drawing/2014/main" id="{4D592604-0C77-4D25-9D82-80D5192BBD16}"/>
              </a:ext>
            </a:extLst>
          </p:cNvPr>
          <p:cNvGrpSpPr/>
          <p:nvPr/>
        </p:nvGrpSpPr>
        <p:grpSpPr>
          <a:xfrm>
            <a:off x="3617321" y="-77301"/>
            <a:ext cx="8595360" cy="12481560"/>
            <a:chOff x="3617321" y="-355600"/>
            <a:chExt cx="8595360" cy="12481560"/>
          </a:xfrm>
        </p:grpSpPr>
        <p:sp>
          <p:nvSpPr>
            <p:cNvPr id="53" name="Rectangle 52">
              <a:extLst>
                <a:ext uri="{FF2B5EF4-FFF2-40B4-BE49-F238E27FC236}">
                  <a16:creationId xmlns:a16="http://schemas.microsoft.com/office/drawing/2014/main" id="{A730AF78-7C44-41CE-9BB7-162D01120806}"/>
                </a:ext>
              </a:extLst>
            </p:cNvPr>
            <p:cNvSpPr/>
            <p:nvPr/>
          </p:nvSpPr>
          <p:spPr>
            <a:xfrm>
              <a:off x="3617321" y="-355600"/>
              <a:ext cx="8595360" cy="12481560"/>
            </a:xfrm>
            <a:prstGeom prst="rect">
              <a:avLst/>
            </a:prstGeom>
            <a:solidFill>
              <a:schemeClr val="lt1">
                <a:alpha val="7600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4" name="TextBox 53">
              <a:extLst>
                <a:ext uri="{FF2B5EF4-FFF2-40B4-BE49-F238E27FC236}">
                  <a16:creationId xmlns:a16="http://schemas.microsoft.com/office/drawing/2014/main" id="{45A6BF68-1252-4209-94FD-BE202344F02E}"/>
                </a:ext>
              </a:extLst>
            </p:cNvPr>
            <p:cNvSpPr txBox="1"/>
            <p:nvPr/>
          </p:nvSpPr>
          <p:spPr>
            <a:xfrm>
              <a:off x="10183968" y="676290"/>
              <a:ext cx="1301383" cy="1015663"/>
            </a:xfrm>
            <a:prstGeom prst="rect">
              <a:avLst/>
            </a:prstGeom>
            <a:noFill/>
          </p:spPr>
          <p:txBody>
            <a:bodyPr wrap="square" rtlCol="0">
              <a:spAutoFit/>
            </a:bodyPr>
            <a:lstStyle/>
            <a:p>
              <a:r>
                <a:rPr lang="en-US" sz="6000" b="1" dirty="0">
                  <a:latin typeface="Cavilant" panose="02000500000000000000" pitchFamily="2" charset="0"/>
                </a:rPr>
                <a:t>03</a:t>
              </a:r>
            </a:p>
          </p:txBody>
        </p:sp>
        <p:sp>
          <p:nvSpPr>
            <p:cNvPr id="55" name="TextBox 54">
              <a:extLst>
                <a:ext uri="{FF2B5EF4-FFF2-40B4-BE49-F238E27FC236}">
                  <a16:creationId xmlns:a16="http://schemas.microsoft.com/office/drawing/2014/main" id="{2974526B-831F-4FF4-9CE9-6EEE34317733}"/>
                </a:ext>
              </a:extLst>
            </p:cNvPr>
            <p:cNvSpPr txBox="1"/>
            <p:nvPr/>
          </p:nvSpPr>
          <p:spPr>
            <a:xfrm>
              <a:off x="5977485" y="1506896"/>
              <a:ext cx="5507866" cy="1015663"/>
            </a:xfrm>
            <a:prstGeom prst="rect">
              <a:avLst/>
            </a:prstGeom>
            <a:noFill/>
          </p:spPr>
          <p:txBody>
            <a:bodyPr wrap="square" rtlCol="0">
              <a:spAutoFit/>
            </a:bodyPr>
            <a:lstStyle/>
            <a:p>
              <a:pPr algn="ctr"/>
              <a:r>
                <a:rPr lang="en-US" sz="6000" b="1" dirty="0">
                  <a:latin typeface="Cavilant" panose="02000500000000000000" pitchFamily="2" charset="0"/>
                </a:rPr>
                <a:t>MOTIVATION</a:t>
              </a:r>
            </a:p>
          </p:txBody>
        </p:sp>
        <p:sp>
          <p:nvSpPr>
            <p:cNvPr id="56" name="Rectangle 55">
              <a:extLst>
                <a:ext uri="{FF2B5EF4-FFF2-40B4-BE49-F238E27FC236}">
                  <a16:creationId xmlns:a16="http://schemas.microsoft.com/office/drawing/2014/main" id="{3E8C8619-7B87-43BD-BCE7-623BAFA0F7A2}"/>
                </a:ext>
              </a:extLst>
            </p:cNvPr>
            <p:cNvSpPr/>
            <p:nvPr/>
          </p:nvSpPr>
          <p:spPr>
            <a:xfrm rot="16200000">
              <a:off x="11372491" y="503609"/>
              <a:ext cx="95282" cy="432826"/>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nvGrpSpPr>
            <p:cNvPr id="58" name="Group 57">
              <a:extLst>
                <a:ext uri="{FF2B5EF4-FFF2-40B4-BE49-F238E27FC236}">
                  <a16:creationId xmlns:a16="http://schemas.microsoft.com/office/drawing/2014/main" id="{DCDDDBD1-7042-456F-A500-BEDD345D404C}"/>
                </a:ext>
              </a:extLst>
            </p:cNvPr>
            <p:cNvGrpSpPr/>
            <p:nvPr/>
          </p:nvGrpSpPr>
          <p:grpSpPr>
            <a:xfrm>
              <a:off x="4406383" y="5315285"/>
              <a:ext cx="2160497" cy="523220"/>
              <a:chOff x="-231016" y="1454982"/>
              <a:chExt cx="2160497" cy="523220"/>
            </a:xfrm>
          </p:grpSpPr>
          <p:sp>
            <p:nvSpPr>
              <p:cNvPr id="59" name="TextBox 58">
                <a:extLst>
                  <a:ext uri="{FF2B5EF4-FFF2-40B4-BE49-F238E27FC236}">
                    <a16:creationId xmlns:a16="http://schemas.microsoft.com/office/drawing/2014/main" id="{BDB103FD-BF11-4412-9B4E-958F80E55F2A}"/>
                  </a:ext>
                </a:extLst>
              </p:cNvPr>
              <p:cNvSpPr txBox="1"/>
              <p:nvPr/>
            </p:nvSpPr>
            <p:spPr>
              <a:xfrm>
                <a:off x="44411" y="1454982"/>
                <a:ext cx="1885070" cy="523220"/>
              </a:xfrm>
              <a:prstGeom prst="rect">
                <a:avLst/>
              </a:prstGeom>
              <a:noFill/>
              <a:ln>
                <a:noFill/>
              </a:ln>
            </p:spPr>
            <p:txBody>
              <a:bodyPr wrap="square" rtlCol="0">
                <a:spAutoFit/>
              </a:bodyPr>
              <a:lstStyle/>
              <a:p>
                <a:pPr algn="ctr"/>
                <a:r>
                  <a:rPr lang="en-US" sz="2800" b="1" dirty="0" err="1">
                    <a:latin typeface="Californian FB" panose="0207040306080B030204" pitchFamily="18" charset="0"/>
                  </a:rPr>
                  <a:t>Pettofy</a:t>
                </a:r>
                <a:endParaRPr lang="en-US" sz="2800" b="1" dirty="0">
                  <a:latin typeface="Californian FB" panose="0207040306080B030204" pitchFamily="18" charset="0"/>
                </a:endParaRPr>
              </a:p>
            </p:txBody>
          </p:sp>
          <p:pic>
            <p:nvPicPr>
              <p:cNvPr id="60" name="Picture 59">
                <a:extLst>
                  <a:ext uri="{FF2B5EF4-FFF2-40B4-BE49-F238E27FC236}">
                    <a16:creationId xmlns:a16="http://schemas.microsoft.com/office/drawing/2014/main" id="{DF8F998B-FD1D-47A2-A723-ADD040680B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9832035">
                <a:off x="-231016" y="1522393"/>
                <a:ext cx="267867" cy="267867"/>
              </a:xfrm>
              <a:prstGeom prst="rect">
                <a:avLst/>
              </a:prstGeom>
            </p:spPr>
          </p:pic>
          <p:pic>
            <p:nvPicPr>
              <p:cNvPr id="65" name="Picture 64">
                <a:extLst>
                  <a:ext uri="{FF2B5EF4-FFF2-40B4-BE49-F238E27FC236}">
                    <a16:creationId xmlns:a16="http://schemas.microsoft.com/office/drawing/2014/main" id="{0A2C002F-3434-4781-AC0E-27458E91F5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992979">
                <a:off x="8039" y="1553279"/>
                <a:ext cx="345900" cy="345900"/>
              </a:xfrm>
              <a:prstGeom prst="rect">
                <a:avLst/>
              </a:prstGeom>
            </p:spPr>
          </p:pic>
        </p:grpSp>
        <p:sp>
          <p:nvSpPr>
            <p:cNvPr id="2" name="Rectangle 1">
              <a:extLst>
                <a:ext uri="{FF2B5EF4-FFF2-40B4-BE49-F238E27FC236}">
                  <a16:creationId xmlns:a16="http://schemas.microsoft.com/office/drawing/2014/main" id="{5917D101-2D63-49C3-955A-EA9C8981757F}"/>
                </a:ext>
              </a:extLst>
            </p:cNvPr>
            <p:cNvSpPr/>
            <p:nvPr/>
          </p:nvSpPr>
          <p:spPr>
            <a:xfrm>
              <a:off x="4191674" y="2737763"/>
              <a:ext cx="7248502" cy="1631216"/>
            </a:xfrm>
            <a:prstGeom prst="rect">
              <a:avLst/>
            </a:prstGeom>
          </p:spPr>
          <p:txBody>
            <a:bodyPr wrap="square">
              <a:spAutoFit/>
            </a:bodyPr>
            <a:lstStyle/>
            <a:p>
              <a:pPr algn="r"/>
              <a:r>
                <a:rPr lang="en-US" sz="2000" dirty="0">
                  <a:latin typeface="Californian FB" panose="0207040306080B030204" pitchFamily="18" charset="0"/>
                </a:rPr>
                <a:t>As passionate pet lovers, we understand how challenging it can be to find trustworthy information, quality pets, and essential products at one place in Bangladesh. This project inspires us to create a service that not only simplifies pet adoption and purchase but also supports pet owners in providing care for their beloved companions.</a:t>
              </a:r>
            </a:p>
          </p:txBody>
        </p:sp>
      </p:grpSp>
      <p:sp>
        <p:nvSpPr>
          <p:cNvPr id="90" name="TextBox 89">
            <a:extLst>
              <a:ext uri="{FF2B5EF4-FFF2-40B4-BE49-F238E27FC236}">
                <a16:creationId xmlns:a16="http://schemas.microsoft.com/office/drawing/2014/main" id="{AEEBE678-504B-436C-ADB0-D5ECC3E3A275}"/>
              </a:ext>
            </a:extLst>
          </p:cNvPr>
          <p:cNvSpPr txBox="1"/>
          <p:nvPr/>
        </p:nvSpPr>
        <p:spPr>
          <a:xfrm>
            <a:off x="4285488" y="-2445370"/>
            <a:ext cx="3621024" cy="984885"/>
          </a:xfrm>
          <a:prstGeom prst="rect">
            <a:avLst/>
          </a:prstGeom>
          <a:noFill/>
        </p:spPr>
        <p:txBody>
          <a:bodyPr wrap="square" rtlCol="0">
            <a:spAutoFit/>
          </a:bodyPr>
          <a:lstStyle/>
          <a:p>
            <a:pPr algn="ctr"/>
            <a:r>
              <a:rPr lang="en-US" sz="4000" dirty="0">
                <a:solidFill>
                  <a:schemeClr val="bg1"/>
                </a:solidFill>
                <a:latin typeface="Cavilant" panose="02000500000000000000" pitchFamily="2" charset="0"/>
              </a:rPr>
              <a:t>LIMITATION</a:t>
            </a:r>
          </a:p>
          <a:p>
            <a:pPr algn="ctr"/>
            <a:r>
              <a:rPr lang="en-US" sz="1600" spc="300" dirty="0">
                <a:solidFill>
                  <a:schemeClr val="bg1"/>
                </a:solidFill>
                <a:latin typeface="Cavilant" panose="02000500000000000000" pitchFamily="2" charset="0"/>
              </a:rPr>
              <a:t>OF PRESENT SYSTEM</a:t>
            </a:r>
          </a:p>
        </p:txBody>
      </p:sp>
    </p:spTree>
    <p:extLst>
      <p:ext uri="{BB962C8B-B14F-4D97-AF65-F5344CB8AC3E}">
        <p14:creationId xmlns:p14="http://schemas.microsoft.com/office/powerpoint/2010/main" val="17782922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75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26D5CE18-390E-4D1F-8F94-CF2E51169716}"/>
              </a:ext>
            </a:extLst>
          </p:cNvPr>
          <p:cNvGrpSpPr/>
          <p:nvPr/>
        </p:nvGrpSpPr>
        <p:grpSpPr>
          <a:xfrm>
            <a:off x="9773513" y="266214"/>
            <a:ext cx="2160497" cy="523220"/>
            <a:chOff x="4406383" y="5593584"/>
            <a:chExt cx="2160497" cy="523220"/>
          </a:xfrm>
        </p:grpSpPr>
        <p:sp>
          <p:nvSpPr>
            <p:cNvPr id="2" name="TextBox 1">
              <a:extLst>
                <a:ext uri="{FF2B5EF4-FFF2-40B4-BE49-F238E27FC236}">
                  <a16:creationId xmlns:a16="http://schemas.microsoft.com/office/drawing/2014/main" id="{7B852EF6-97F0-4ECA-A41F-2EAC26990F63}"/>
                </a:ext>
              </a:extLst>
            </p:cNvPr>
            <p:cNvSpPr txBox="1"/>
            <p:nvPr/>
          </p:nvSpPr>
          <p:spPr>
            <a:xfrm>
              <a:off x="4681810" y="5593584"/>
              <a:ext cx="1885070" cy="523220"/>
            </a:xfrm>
            <a:prstGeom prst="rect">
              <a:avLst/>
            </a:prstGeom>
            <a:noFill/>
            <a:ln>
              <a:noFill/>
            </a:ln>
          </p:spPr>
          <p:txBody>
            <a:bodyPr wrap="square" rtlCol="0">
              <a:spAutoFit/>
            </a:bodyPr>
            <a:lstStyle/>
            <a:p>
              <a:pPr algn="ctr"/>
              <a:r>
                <a:rPr lang="en-US" sz="2800" b="1" dirty="0" err="1">
                  <a:latin typeface="Californian FB" panose="0207040306080B030204" pitchFamily="18" charset="0"/>
                </a:rPr>
                <a:t>Pettofy</a:t>
              </a:r>
              <a:endParaRPr lang="en-US" sz="2800" b="1" dirty="0">
                <a:latin typeface="Californian FB" panose="0207040306080B030204" pitchFamily="18" charset="0"/>
              </a:endParaRPr>
            </a:p>
          </p:txBody>
        </p:sp>
        <p:pic>
          <p:nvPicPr>
            <p:cNvPr id="3" name="Picture 2">
              <a:extLst>
                <a:ext uri="{FF2B5EF4-FFF2-40B4-BE49-F238E27FC236}">
                  <a16:creationId xmlns:a16="http://schemas.microsoft.com/office/drawing/2014/main" id="{C97968B9-3C74-4456-8274-A99BA35519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9832035">
              <a:off x="4406383" y="5660995"/>
              <a:ext cx="267867" cy="267867"/>
            </a:xfrm>
            <a:prstGeom prst="rect">
              <a:avLst/>
            </a:prstGeom>
          </p:spPr>
        </p:pic>
        <p:pic>
          <p:nvPicPr>
            <p:cNvPr id="4" name="Picture 3">
              <a:extLst>
                <a:ext uri="{FF2B5EF4-FFF2-40B4-BE49-F238E27FC236}">
                  <a16:creationId xmlns:a16="http://schemas.microsoft.com/office/drawing/2014/main" id="{84E76BF6-1A0E-4518-ABD2-08CC34DA96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992979">
              <a:off x="4645438" y="5691881"/>
              <a:ext cx="345900" cy="345900"/>
            </a:xfrm>
            <a:prstGeom prst="rect">
              <a:avLst/>
            </a:prstGeom>
          </p:spPr>
        </p:pic>
      </p:grpSp>
      <p:grpSp>
        <p:nvGrpSpPr>
          <p:cNvPr id="54" name="Group 53">
            <a:extLst>
              <a:ext uri="{FF2B5EF4-FFF2-40B4-BE49-F238E27FC236}">
                <a16:creationId xmlns:a16="http://schemas.microsoft.com/office/drawing/2014/main" id="{F3EEA108-FDC4-4911-A2C8-C645CA5B8B9E}"/>
              </a:ext>
            </a:extLst>
          </p:cNvPr>
          <p:cNvGrpSpPr/>
          <p:nvPr/>
        </p:nvGrpSpPr>
        <p:grpSpPr>
          <a:xfrm>
            <a:off x="-563218" y="0"/>
            <a:ext cx="4936435" cy="6858000"/>
            <a:chOff x="-563218" y="0"/>
            <a:chExt cx="4936435" cy="6858000"/>
          </a:xfrm>
        </p:grpSpPr>
        <p:sp>
          <p:nvSpPr>
            <p:cNvPr id="6" name="Rectangle 5">
              <a:extLst>
                <a:ext uri="{FF2B5EF4-FFF2-40B4-BE49-F238E27FC236}">
                  <a16:creationId xmlns:a16="http://schemas.microsoft.com/office/drawing/2014/main" id="{312C3E33-FC22-4161-B4EE-5E5C5AC384F8}"/>
                </a:ext>
              </a:extLst>
            </p:cNvPr>
            <p:cNvSpPr/>
            <p:nvPr/>
          </p:nvSpPr>
          <p:spPr>
            <a:xfrm>
              <a:off x="0" y="0"/>
              <a:ext cx="4373217" cy="6858000"/>
            </a:xfrm>
            <a:prstGeom prst="rect">
              <a:avLst/>
            </a:prstGeom>
            <a:solidFill>
              <a:srgbClr val="333538"/>
            </a:solidFill>
            <a:ln>
              <a:noFill/>
            </a:ln>
            <a:effectLst>
              <a:outerShdw blurRad="50800" dist="38100" dir="2700000" sx="101000" sy="101000" algn="tl" rotWithShape="0">
                <a:prstClr val="black">
                  <a:alpha val="28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 name="TextBox 7">
              <a:extLst>
                <a:ext uri="{FF2B5EF4-FFF2-40B4-BE49-F238E27FC236}">
                  <a16:creationId xmlns:a16="http://schemas.microsoft.com/office/drawing/2014/main" id="{A4E24B7E-A9BE-4A6A-9B30-31882A795865}"/>
                </a:ext>
              </a:extLst>
            </p:cNvPr>
            <p:cNvSpPr txBox="1"/>
            <p:nvPr/>
          </p:nvSpPr>
          <p:spPr>
            <a:xfrm>
              <a:off x="-19880" y="2027582"/>
              <a:ext cx="3657600" cy="523220"/>
            </a:xfrm>
            <a:prstGeom prst="rect">
              <a:avLst/>
            </a:prstGeom>
            <a:noFill/>
          </p:spPr>
          <p:txBody>
            <a:bodyPr wrap="square" rtlCol="0">
              <a:spAutoFit/>
            </a:bodyPr>
            <a:lstStyle/>
            <a:p>
              <a:pPr algn="ctr"/>
              <a:r>
                <a:rPr lang="en-US" sz="2800" dirty="0">
                  <a:solidFill>
                    <a:schemeClr val="bg1"/>
                  </a:solidFill>
                  <a:latin typeface="Cavilant" panose="02000500000000000000" pitchFamily="2" charset="0"/>
                </a:rPr>
                <a:t>OBJECTIVES</a:t>
              </a:r>
            </a:p>
          </p:txBody>
        </p:sp>
        <p:sp>
          <p:nvSpPr>
            <p:cNvPr id="9" name="TextBox 8">
              <a:extLst>
                <a:ext uri="{FF2B5EF4-FFF2-40B4-BE49-F238E27FC236}">
                  <a16:creationId xmlns:a16="http://schemas.microsoft.com/office/drawing/2014/main" id="{628CB4F2-5ECD-47E4-91A1-4AE48A3CE2B9}"/>
                </a:ext>
              </a:extLst>
            </p:cNvPr>
            <p:cNvSpPr txBox="1"/>
            <p:nvPr/>
          </p:nvSpPr>
          <p:spPr>
            <a:xfrm>
              <a:off x="-563218" y="1683026"/>
              <a:ext cx="3657600" cy="523220"/>
            </a:xfrm>
            <a:prstGeom prst="rect">
              <a:avLst/>
            </a:prstGeom>
            <a:noFill/>
          </p:spPr>
          <p:txBody>
            <a:bodyPr wrap="square" rtlCol="0">
              <a:spAutoFit/>
            </a:bodyPr>
            <a:lstStyle/>
            <a:p>
              <a:pPr algn="ctr"/>
              <a:r>
                <a:rPr lang="en-US" sz="2800" dirty="0">
                  <a:solidFill>
                    <a:schemeClr val="bg1"/>
                  </a:solidFill>
                  <a:latin typeface="Cavilant" panose="02000500000000000000" pitchFamily="2" charset="0"/>
                </a:rPr>
                <a:t>PROJECT</a:t>
              </a:r>
            </a:p>
          </p:txBody>
        </p:sp>
        <p:sp>
          <p:nvSpPr>
            <p:cNvPr id="10" name="Rectangle 9">
              <a:extLst>
                <a:ext uri="{FF2B5EF4-FFF2-40B4-BE49-F238E27FC236}">
                  <a16:creationId xmlns:a16="http://schemas.microsoft.com/office/drawing/2014/main" id="{38998467-468B-4339-B57D-F4CE0756999E}"/>
                </a:ext>
              </a:extLst>
            </p:cNvPr>
            <p:cNvSpPr/>
            <p:nvPr/>
          </p:nvSpPr>
          <p:spPr>
            <a:xfrm>
              <a:off x="1709530" y="2550802"/>
              <a:ext cx="1669774"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D71EB4C2-54E8-4E0B-BD00-8049133E10A3}"/>
                </a:ext>
              </a:extLst>
            </p:cNvPr>
            <p:cNvSpPr txBox="1"/>
            <p:nvPr/>
          </p:nvSpPr>
          <p:spPr>
            <a:xfrm>
              <a:off x="258419" y="3101008"/>
              <a:ext cx="3379301" cy="1631216"/>
            </a:xfrm>
            <a:prstGeom prst="rect">
              <a:avLst/>
            </a:prstGeom>
            <a:noFill/>
          </p:spPr>
          <p:txBody>
            <a:bodyPr wrap="square" rtlCol="0">
              <a:spAutoFit/>
            </a:bodyPr>
            <a:lstStyle/>
            <a:p>
              <a:r>
                <a:rPr lang="en-US" sz="2000" dirty="0">
                  <a:solidFill>
                    <a:schemeClr val="bg1"/>
                  </a:solidFill>
                  <a:latin typeface="Times New Roman" panose="02020603050405020304" pitchFamily="18" charset="0"/>
                  <a:cs typeface="Times New Roman" panose="02020603050405020304" pitchFamily="18" charset="0"/>
                </a:rPr>
                <a:t>The objective of this project is to create an all-in-one platform for having pet, pet adoption, products, and services, making pet care convenient.</a:t>
              </a:r>
            </a:p>
          </p:txBody>
        </p:sp>
        <p:grpSp>
          <p:nvGrpSpPr>
            <p:cNvPr id="16" name="Group 15">
              <a:extLst>
                <a:ext uri="{FF2B5EF4-FFF2-40B4-BE49-F238E27FC236}">
                  <a16:creationId xmlns:a16="http://schemas.microsoft.com/office/drawing/2014/main" id="{92226F6A-CE8A-47F6-84F6-17E2A70A95B0}"/>
                </a:ext>
              </a:extLst>
            </p:cNvPr>
            <p:cNvGrpSpPr/>
            <p:nvPr/>
          </p:nvGrpSpPr>
          <p:grpSpPr>
            <a:xfrm>
              <a:off x="363448" y="5282430"/>
              <a:ext cx="1094046" cy="174098"/>
              <a:chOff x="5105310" y="5621842"/>
              <a:chExt cx="350519" cy="46201"/>
            </a:xfrm>
          </p:grpSpPr>
          <p:sp>
            <p:nvSpPr>
              <p:cNvPr id="12" name="Oval 11">
                <a:extLst>
                  <a:ext uri="{FF2B5EF4-FFF2-40B4-BE49-F238E27FC236}">
                    <a16:creationId xmlns:a16="http://schemas.microsoft.com/office/drawing/2014/main" id="{982A65F8-EF59-46C8-9F63-CDD45A8BD77F}"/>
                  </a:ext>
                </a:extLst>
              </p:cNvPr>
              <p:cNvSpPr/>
              <p:nvPr/>
            </p:nvSpPr>
            <p:spPr>
              <a:xfrm>
                <a:off x="5105310" y="5622324"/>
                <a:ext cx="45719" cy="457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7368E4E9-692F-4F3B-BFC5-D3D77D641630}"/>
                  </a:ext>
                </a:extLst>
              </p:cNvPr>
              <p:cNvSpPr/>
              <p:nvPr/>
            </p:nvSpPr>
            <p:spPr>
              <a:xfrm>
                <a:off x="5257710" y="5622083"/>
                <a:ext cx="45719" cy="457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50DA8F15-7025-4F9F-839A-AE10D37AA896}"/>
                  </a:ext>
                </a:extLst>
              </p:cNvPr>
              <p:cNvSpPr/>
              <p:nvPr/>
            </p:nvSpPr>
            <p:spPr>
              <a:xfrm>
                <a:off x="5410110" y="5621842"/>
                <a:ext cx="45719" cy="457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5" name="Rectangle 14">
            <a:extLst>
              <a:ext uri="{FF2B5EF4-FFF2-40B4-BE49-F238E27FC236}">
                <a16:creationId xmlns:a16="http://schemas.microsoft.com/office/drawing/2014/main" id="{235F671D-536A-C975-408E-FD998E12F632}"/>
              </a:ext>
            </a:extLst>
          </p:cNvPr>
          <p:cNvSpPr/>
          <p:nvPr/>
        </p:nvSpPr>
        <p:spPr>
          <a:xfrm>
            <a:off x="2333625" y="0"/>
            <a:ext cx="7391329" cy="1130349"/>
          </a:xfrm>
          <a:prstGeom prst="rect">
            <a:avLst/>
          </a:prstGeom>
          <a:solidFill>
            <a:srgbClr val="33353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4B435A9A-0781-4F7D-9291-F6200BF0596A}"/>
              </a:ext>
            </a:extLst>
          </p:cNvPr>
          <p:cNvSpPr/>
          <p:nvPr/>
        </p:nvSpPr>
        <p:spPr>
          <a:xfrm>
            <a:off x="3717235" y="954158"/>
            <a:ext cx="7394713" cy="4949683"/>
          </a:xfrm>
          <a:prstGeom prst="rect">
            <a:avLst/>
          </a:prstGeom>
          <a:ln>
            <a:noFill/>
          </a:ln>
          <a:effectLst>
            <a:outerShdw blurRad="63500" sx="101000" sy="101000" algn="ctr" rotWithShape="0">
              <a:prstClr val="black">
                <a:alpha val="12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nvGrpSpPr>
          <p:cNvPr id="32" name="Group 31">
            <a:extLst>
              <a:ext uri="{FF2B5EF4-FFF2-40B4-BE49-F238E27FC236}">
                <a16:creationId xmlns:a16="http://schemas.microsoft.com/office/drawing/2014/main" id="{46618E8B-9FC9-482A-BAAA-AD04C1F815DF}"/>
              </a:ext>
            </a:extLst>
          </p:cNvPr>
          <p:cNvGrpSpPr/>
          <p:nvPr/>
        </p:nvGrpSpPr>
        <p:grpSpPr>
          <a:xfrm>
            <a:off x="4181059" y="1373305"/>
            <a:ext cx="6728240" cy="954107"/>
            <a:chOff x="4181059" y="1373305"/>
            <a:chExt cx="6728240" cy="954107"/>
          </a:xfrm>
        </p:grpSpPr>
        <p:sp>
          <p:nvSpPr>
            <p:cNvPr id="17" name="Oval 16">
              <a:extLst>
                <a:ext uri="{FF2B5EF4-FFF2-40B4-BE49-F238E27FC236}">
                  <a16:creationId xmlns:a16="http://schemas.microsoft.com/office/drawing/2014/main" id="{73EC8A78-744F-4144-96C9-65C03E24109A}"/>
                </a:ext>
              </a:extLst>
            </p:cNvPr>
            <p:cNvSpPr/>
            <p:nvPr/>
          </p:nvSpPr>
          <p:spPr>
            <a:xfrm>
              <a:off x="4181059" y="1436805"/>
              <a:ext cx="619542" cy="590777"/>
            </a:xfrm>
            <a:prstGeom prst="ellipse">
              <a:avLst/>
            </a:prstGeom>
            <a:solidFill>
              <a:srgbClr val="3335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23">
              <a:extLst>
                <a:ext uri="{FF2B5EF4-FFF2-40B4-BE49-F238E27FC236}">
                  <a16:creationId xmlns:a16="http://schemas.microsoft.com/office/drawing/2014/main" id="{C7D0C0A2-3E24-493C-88EA-AC6EB44858B9}"/>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4241289" y="1474905"/>
              <a:ext cx="482559" cy="482559"/>
            </a:xfrm>
            <a:prstGeom prst="rect">
              <a:avLst/>
            </a:prstGeom>
          </p:spPr>
        </p:pic>
        <p:sp>
          <p:nvSpPr>
            <p:cNvPr id="28" name="TextBox 27">
              <a:extLst>
                <a:ext uri="{FF2B5EF4-FFF2-40B4-BE49-F238E27FC236}">
                  <a16:creationId xmlns:a16="http://schemas.microsoft.com/office/drawing/2014/main" id="{AEBA3E02-37F2-4EA6-B94A-B5696004FE61}"/>
                </a:ext>
              </a:extLst>
            </p:cNvPr>
            <p:cNvSpPr txBox="1"/>
            <p:nvPr/>
          </p:nvSpPr>
          <p:spPr>
            <a:xfrm>
              <a:off x="4812262" y="1373305"/>
              <a:ext cx="6097037" cy="954107"/>
            </a:xfrm>
            <a:prstGeom prst="rect">
              <a:avLst/>
            </a:prstGeom>
            <a:noFill/>
          </p:spPr>
          <p:txBody>
            <a:bodyPr wrap="square" rtlCol="0">
              <a:spAutoFit/>
            </a:bodyPr>
            <a:lstStyle/>
            <a:p>
              <a:r>
                <a:rPr lang="en-US" sz="2000" b="1" dirty="0"/>
                <a:t>Centralized Pet Services</a:t>
              </a:r>
            </a:p>
            <a:p>
              <a:r>
                <a:rPr lang="en-US" dirty="0"/>
                <a:t>To create a single platform that offers pet import, adoption, veterinary care, pet supplies, and delivery services.</a:t>
              </a:r>
            </a:p>
          </p:txBody>
        </p:sp>
      </p:grpSp>
      <p:grpSp>
        <p:nvGrpSpPr>
          <p:cNvPr id="33" name="Group 32">
            <a:extLst>
              <a:ext uri="{FF2B5EF4-FFF2-40B4-BE49-F238E27FC236}">
                <a16:creationId xmlns:a16="http://schemas.microsoft.com/office/drawing/2014/main" id="{61AFBAB1-6207-4C47-934B-0DA08EA257DD}"/>
              </a:ext>
            </a:extLst>
          </p:cNvPr>
          <p:cNvGrpSpPr/>
          <p:nvPr/>
        </p:nvGrpSpPr>
        <p:grpSpPr>
          <a:xfrm>
            <a:off x="4181058" y="2478205"/>
            <a:ext cx="6728241" cy="954107"/>
            <a:chOff x="4181058" y="2478205"/>
            <a:chExt cx="6728241" cy="954107"/>
          </a:xfrm>
        </p:grpSpPr>
        <p:sp>
          <p:nvSpPr>
            <p:cNvPr id="20" name="Oval 19">
              <a:extLst>
                <a:ext uri="{FF2B5EF4-FFF2-40B4-BE49-F238E27FC236}">
                  <a16:creationId xmlns:a16="http://schemas.microsoft.com/office/drawing/2014/main" id="{FB35025E-EF8F-46D0-9A89-86FDAAB0D156}"/>
                </a:ext>
              </a:extLst>
            </p:cNvPr>
            <p:cNvSpPr/>
            <p:nvPr/>
          </p:nvSpPr>
          <p:spPr>
            <a:xfrm>
              <a:off x="4181058" y="2564117"/>
              <a:ext cx="619542" cy="590777"/>
            </a:xfrm>
            <a:prstGeom prst="ellipse">
              <a:avLst/>
            </a:prstGeom>
            <a:solidFill>
              <a:srgbClr val="3335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24">
              <a:extLst>
                <a:ext uri="{FF2B5EF4-FFF2-40B4-BE49-F238E27FC236}">
                  <a16:creationId xmlns:a16="http://schemas.microsoft.com/office/drawing/2014/main" id="{B2A7FEA4-FC91-42E1-8A82-75C5CA98A716}"/>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4253989" y="2605205"/>
              <a:ext cx="482559" cy="482559"/>
            </a:xfrm>
            <a:prstGeom prst="rect">
              <a:avLst/>
            </a:prstGeom>
          </p:spPr>
        </p:pic>
        <p:sp>
          <p:nvSpPr>
            <p:cNvPr id="29" name="TextBox 28">
              <a:extLst>
                <a:ext uri="{FF2B5EF4-FFF2-40B4-BE49-F238E27FC236}">
                  <a16:creationId xmlns:a16="http://schemas.microsoft.com/office/drawing/2014/main" id="{8675A0A5-392D-4BEA-AD01-9A08C417363A}"/>
                </a:ext>
              </a:extLst>
            </p:cNvPr>
            <p:cNvSpPr txBox="1"/>
            <p:nvPr/>
          </p:nvSpPr>
          <p:spPr>
            <a:xfrm>
              <a:off x="4812262" y="2478205"/>
              <a:ext cx="6097037" cy="954107"/>
            </a:xfrm>
            <a:prstGeom prst="rect">
              <a:avLst/>
            </a:prstGeom>
            <a:noFill/>
          </p:spPr>
          <p:txBody>
            <a:bodyPr wrap="square" rtlCol="0">
              <a:spAutoFit/>
            </a:bodyPr>
            <a:lstStyle/>
            <a:p>
              <a:r>
                <a:rPr lang="en-US" sz="2000" b="1" dirty="0"/>
                <a:t>Pet Delivery Solutions</a:t>
              </a:r>
            </a:p>
            <a:p>
              <a:r>
                <a:rPr lang="en-US" dirty="0"/>
                <a:t>To establish a reliable, safe, and pet-friendly delivery service across various cities in Bangladesh.</a:t>
              </a:r>
            </a:p>
          </p:txBody>
        </p:sp>
      </p:grpSp>
      <p:grpSp>
        <p:nvGrpSpPr>
          <p:cNvPr id="34" name="Group 33">
            <a:extLst>
              <a:ext uri="{FF2B5EF4-FFF2-40B4-BE49-F238E27FC236}">
                <a16:creationId xmlns:a16="http://schemas.microsoft.com/office/drawing/2014/main" id="{10D49AFB-C044-457E-9DBC-BA920E03D75E}"/>
              </a:ext>
            </a:extLst>
          </p:cNvPr>
          <p:cNvGrpSpPr/>
          <p:nvPr/>
        </p:nvGrpSpPr>
        <p:grpSpPr>
          <a:xfrm>
            <a:off x="4181058" y="3621205"/>
            <a:ext cx="6728241" cy="954107"/>
            <a:chOff x="4181058" y="3621205"/>
            <a:chExt cx="6728241" cy="954107"/>
          </a:xfrm>
        </p:grpSpPr>
        <p:sp>
          <p:nvSpPr>
            <p:cNvPr id="21" name="Oval 20">
              <a:extLst>
                <a:ext uri="{FF2B5EF4-FFF2-40B4-BE49-F238E27FC236}">
                  <a16:creationId xmlns:a16="http://schemas.microsoft.com/office/drawing/2014/main" id="{E1DECB57-20A9-4397-AF7D-6A59CBA764E6}"/>
                </a:ext>
              </a:extLst>
            </p:cNvPr>
            <p:cNvSpPr/>
            <p:nvPr/>
          </p:nvSpPr>
          <p:spPr>
            <a:xfrm>
              <a:off x="4181058" y="3707441"/>
              <a:ext cx="619542" cy="590777"/>
            </a:xfrm>
            <a:prstGeom prst="ellipse">
              <a:avLst/>
            </a:prstGeom>
            <a:solidFill>
              <a:srgbClr val="3335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a:extLst>
                <a:ext uri="{FF2B5EF4-FFF2-40B4-BE49-F238E27FC236}">
                  <a16:creationId xmlns:a16="http://schemas.microsoft.com/office/drawing/2014/main" id="{8D686FC1-86D7-41E6-92EB-123823DA5840}"/>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4253989" y="3748205"/>
              <a:ext cx="482559" cy="482559"/>
            </a:xfrm>
            <a:prstGeom prst="rect">
              <a:avLst/>
            </a:prstGeom>
          </p:spPr>
        </p:pic>
        <p:sp>
          <p:nvSpPr>
            <p:cNvPr id="30" name="TextBox 29">
              <a:extLst>
                <a:ext uri="{FF2B5EF4-FFF2-40B4-BE49-F238E27FC236}">
                  <a16:creationId xmlns:a16="http://schemas.microsoft.com/office/drawing/2014/main" id="{E2AA03CB-2E49-4287-A8DD-38185713BDB7}"/>
                </a:ext>
              </a:extLst>
            </p:cNvPr>
            <p:cNvSpPr txBox="1"/>
            <p:nvPr/>
          </p:nvSpPr>
          <p:spPr>
            <a:xfrm>
              <a:off x="4812262" y="3621205"/>
              <a:ext cx="6097037" cy="954107"/>
            </a:xfrm>
            <a:prstGeom prst="rect">
              <a:avLst/>
            </a:prstGeom>
            <a:noFill/>
          </p:spPr>
          <p:txBody>
            <a:bodyPr wrap="square" rtlCol="0">
              <a:spAutoFit/>
            </a:bodyPr>
            <a:lstStyle/>
            <a:p>
              <a:r>
                <a:rPr lang="en-US" sz="2000" b="1" dirty="0"/>
                <a:t>Enhance Pet Ownership Experience</a:t>
              </a:r>
            </a:p>
            <a:p>
              <a:r>
                <a:rPr lang="en-US" dirty="0"/>
                <a:t>To make pet care easier, more informed, and accessible by providing resources, expert advice, and quality products.</a:t>
              </a:r>
            </a:p>
          </p:txBody>
        </p:sp>
      </p:grpSp>
      <p:grpSp>
        <p:nvGrpSpPr>
          <p:cNvPr id="36" name="Group 35">
            <a:extLst>
              <a:ext uri="{FF2B5EF4-FFF2-40B4-BE49-F238E27FC236}">
                <a16:creationId xmlns:a16="http://schemas.microsoft.com/office/drawing/2014/main" id="{31975FAF-FDA9-4F79-B8BA-492A5711B74B}"/>
              </a:ext>
            </a:extLst>
          </p:cNvPr>
          <p:cNvGrpSpPr/>
          <p:nvPr/>
        </p:nvGrpSpPr>
        <p:grpSpPr>
          <a:xfrm>
            <a:off x="4180506" y="4726105"/>
            <a:ext cx="6728793" cy="954107"/>
            <a:chOff x="4180506" y="4726105"/>
            <a:chExt cx="6728793" cy="954107"/>
          </a:xfrm>
        </p:grpSpPr>
        <p:sp>
          <p:nvSpPr>
            <p:cNvPr id="22" name="Oval 21">
              <a:extLst>
                <a:ext uri="{FF2B5EF4-FFF2-40B4-BE49-F238E27FC236}">
                  <a16:creationId xmlns:a16="http://schemas.microsoft.com/office/drawing/2014/main" id="{F0ED871C-B4A4-47B6-89F4-E9EEC3DC05E9}"/>
                </a:ext>
              </a:extLst>
            </p:cNvPr>
            <p:cNvSpPr/>
            <p:nvPr/>
          </p:nvSpPr>
          <p:spPr>
            <a:xfrm>
              <a:off x="4180506" y="4830418"/>
              <a:ext cx="619542" cy="590777"/>
            </a:xfrm>
            <a:prstGeom prst="ellipse">
              <a:avLst/>
            </a:prstGeom>
            <a:solidFill>
              <a:srgbClr val="3335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a:extLst>
                <a:ext uri="{FF2B5EF4-FFF2-40B4-BE49-F238E27FC236}">
                  <a16:creationId xmlns:a16="http://schemas.microsoft.com/office/drawing/2014/main" id="{6C267D8C-E352-4B22-8504-EECCCD488CF3}"/>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4253989" y="4878505"/>
              <a:ext cx="482559" cy="482559"/>
            </a:xfrm>
            <a:prstGeom prst="rect">
              <a:avLst/>
            </a:prstGeom>
          </p:spPr>
        </p:pic>
        <p:sp>
          <p:nvSpPr>
            <p:cNvPr id="31" name="TextBox 30">
              <a:extLst>
                <a:ext uri="{FF2B5EF4-FFF2-40B4-BE49-F238E27FC236}">
                  <a16:creationId xmlns:a16="http://schemas.microsoft.com/office/drawing/2014/main" id="{A9E937A7-0D29-4975-A7A3-136EFF1F6623}"/>
                </a:ext>
              </a:extLst>
            </p:cNvPr>
            <p:cNvSpPr txBox="1"/>
            <p:nvPr/>
          </p:nvSpPr>
          <p:spPr>
            <a:xfrm>
              <a:off x="4812262" y="4726105"/>
              <a:ext cx="6097037" cy="954107"/>
            </a:xfrm>
            <a:prstGeom prst="rect">
              <a:avLst/>
            </a:prstGeom>
            <a:noFill/>
          </p:spPr>
          <p:txBody>
            <a:bodyPr wrap="square" rtlCol="0">
              <a:spAutoFit/>
            </a:bodyPr>
            <a:lstStyle/>
            <a:p>
              <a:r>
                <a:rPr lang="en-US" sz="2000" b="1" dirty="0"/>
                <a:t>Promote Ethical Practices</a:t>
              </a:r>
            </a:p>
            <a:p>
              <a:r>
                <a:rPr lang="en-US" dirty="0"/>
                <a:t>To emphasize responsible sourcing, proper documentation, and animal welfare for all pets available on the platform.</a:t>
              </a:r>
            </a:p>
          </p:txBody>
        </p:sp>
      </p:grpSp>
      <p:grpSp>
        <p:nvGrpSpPr>
          <p:cNvPr id="46" name="Group 45">
            <a:extLst>
              <a:ext uri="{FF2B5EF4-FFF2-40B4-BE49-F238E27FC236}">
                <a16:creationId xmlns:a16="http://schemas.microsoft.com/office/drawing/2014/main" id="{6AE7F4CC-DA90-4D60-8869-D8F5132E15C3}"/>
              </a:ext>
            </a:extLst>
          </p:cNvPr>
          <p:cNvGrpSpPr/>
          <p:nvPr/>
        </p:nvGrpSpPr>
        <p:grpSpPr>
          <a:xfrm>
            <a:off x="14384490" y="0"/>
            <a:ext cx="4373217" cy="6858000"/>
            <a:chOff x="7818783" y="0"/>
            <a:chExt cx="4373217" cy="6858000"/>
          </a:xfrm>
        </p:grpSpPr>
        <p:sp>
          <p:nvSpPr>
            <p:cNvPr id="47" name="Rectangle 46">
              <a:extLst>
                <a:ext uri="{FF2B5EF4-FFF2-40B4-BE49-F238E27FC236}">
                  <a16:creationId xmlns:a16="http://schemas.microsoft.com/office/drawing/2014/main" id="{807A1820-F44F-49FF-A9F4-7C69A32F9118}"/>
                </a:ext>
              </a:extLst>
            </p:cNvPr>
            <p:cNvSpPr/>
            <p:nvPr/>
          </p:nvSpPr>
          <p:spPr>
            <a:xfrm>
              <a:off x="7818783" y="0"/>
              <a:ext cx="4373217" cy="6858000"/>
            </a:xfrm>
            <a:prstGeom prst="rect">
              <a:avLst/>
            </a:prstGeom>
            <a:solidFill>
              <a:srgbClr val="333538"/>
            </a:solidFill>
            <a:ln>
              <a:noFill/>
            </a:ln>
            <a:effectLst>
              <a:outerShdw blurRad="50800" dist="38100" dir="8100000" algn="tr"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8" name="TextBox 47">
              <a:extLst>
                <a:ext uri="{FF2B5EF4-FFF2-40B4-BE49-F238E27FC236}">
                  <a16:creationId xmlns:a16="http://schemas.microsoft.com/office/drawing/2014/main" id="{5BBC2974-D750-4D87-942E-1EDC4BF3DFBD}"/>
                </a:ext>
              </a:extLst>
            </p:cNvPr>
            <p:cNvSpPr txBox="1"/>
            <p:nvPr/>
          </p:nvSpPr>
          <p:spPr>
            <a:xfrm>
              <a:off x="8567060" y="1469571"/>
              <a:ext cx="3341914" cy="646331"/>
            </a:xfrm>
            <a:prstGeom prst="rect">
              <a:avLst/>
            </a:prstGeom>
            <a:noFill/>
          </p:spPr>
          <p:txBody>
            <a:bodyPr wrap="square" rtlCol="0">
              <a:spAutoFit/>
            </a:bodyPr>
            <a:lstStyle/>
            <a:p>
              <a:pPr algn="ctr"/>
              <a:r>
                <a:rPr lang="en-US" sz="3600" dirty="0">
                  <a:solidFill>
                    <a:schemeClr val="bg1"/>
                  </a:solidFill>
                  <a:latin typeface="Cavilant" panose="02000500000000000000" pitchFamily="2" charset="0"/>
                </a:rPr>
                <a:t>FEATURES</a:t>
              </a:r>
            </a:p>
          </p:txBody>
        </p:sp>
        <p:sp>
          <p:nvSpPr>
            <p:cNvPr id="49" name="Rectangle 48">
              <a:extLst>
                <a:ext uri="{FF2B5EF4-FFF2-40B4-BE49-F238E27FC236}">
                  <a16:creationId xmlns:a16="http://schemas.microsoft.com/office/drawing/2014/main" id="{DA9669D7-FBA3-41B7-84E9-0F6658516B80}"/>
                </a:ext>
              </a:extLst>
            </p:cNvPr>
            <p:cNvSpPr/>
            <p:nvPr/>
          </p:nvSpPr>
          <p:spPr>
            <a:xfrm>
              <a:off x="9996655" y="2051708"/>
              <a:ext cx="1023260" cy="45719"/>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nvGrpSpPr>
            <p:cNvPr id="50" name="Group 49">
              <a:extLst>
                <a:ext uri="{FF2B5EF4-FFF2-40B4-BE49-F238E27FC236}">
                  <a16:creationId xmlns:a16="http://schemas.microsoft.com/office/drawing/2014/main" id="{80B91B29-414D-4B7C-AAD2-9C63231299BD}"/>
                </a:ext>
              </a:extLst>
            </p:cNvPr>
            <p:cNvGrpSpPr/>
            <p:nvPr/>
          </p:nvGrpSpPr>
          <p:grpSpPr>
            <a:xfrm>
              <a:off x="10411153" y="5224609"/>
              <a:ext cx="1093950" cy="136736"/>
              <a:chOff x="5065246" y="5631757"/>
              <a:chExt cx="350487" cy="36286"/>
            </a:xfrm>
          </p:grpSpPr>
          <p:sp>
            <p:nvSpPr>
              <p:cNvPr id="51" name="Oval 50">
                <a:extLst>
                  <a:ext uri="{FF2B5EF4-FFF2-40B4-BE49-F238E27FC236}">
                    <a16:creationId xmlns:a16="http://schemas.microsoft.com/office/drawing/2014/main" id="{3E3CAAAA-5AE4-4DC5-A745-76503C8D0B79}"/>
                  </a:ext>
                </a:extLst>
              </p:cNvPr>
              <p:cNvSpPr/>
              <p:nvPr/>
            </p:nvSpPr>
            <p:spPr>
              <a:xfrm>
                <a:off x="5065246" y="5632239"/>
                <a:ext cx="45719" cy="358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36C292E7-E78B-4313-B344-AB0F068F05FE}"/>
                  </a:ext>
                </a:extLst>
              </p:cNvPr>
              <p:cNvSpPr/>
              <p:nvPr/>
            </p:nvSpPr>
            <p:spPr>
              <a:xfrm>
                <a:off x="5217614" y="5631998"/>
                <a:ext cx="45719" cy="358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235AD30D-8F7D-48EA-8676-9A145B4D5E2F}"/>
                  </a:ext>
                </a:extLst>
              </p:cNvPr>
              <p:cNvSpPr/>
              <p:nvPr/>
            </p:nvSpPr>
            <p:spPr>
              <a:xfrm>
                <a:off x="5370014" y="5631757"/>
                <a:ext cx="45719" cy="358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50393357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fade">
                                      <p:cBhvr>
                                        <p:cTn id="12" dur="500"/>
                                        <p:tgtEl>
                                          <p:spTgt spid="3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4"/>
                                        </p:tgtEl>
                                        <p:attrNameLst>
                                          <p:attrName>style.visibility</p:attrName>
                                        </p:attrNameLst>
                                      </p:cBhvr>
                                      <p:to>
                                        <p:strVal val="visible"/>
                                      </p:to>
                                    </p:set>
                                    <p:animEffect transition="in" filter="fade">
                                      <p:cBhvr>
                                        <p:cTn id="17" dur="500"/>
                                        <p:tgtEl>
                                          <p:spTgt spid="3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6"/>
                                        </p:tgtEl>
                                        <p:attrNameLst>
                                          <p:attrName>style.visibility</p:attrName>
                                        </p:attrNameLst>
                                      </p:cBhvr>
                                      <p:to>
                                        <p:strVal val="visible"/>
                                      </p:to>
                                    </p:set>
                                    <p:animEffect transition="in" filter="fade">
                                      <p:cBhvr>
                                        <p:cTn id="22"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D41458-9754-4AEA-9F95-51415E59616B}"/>
              </a:ext>
            </a:extLst>
          </p:cNvPr>
          <p:cNvGrpSpPr/>
          <p:nvPr/>
        </p:nvGrpSpPr>
        <p:grpSpPr>
          <a:xfrm>
            <a:off x="466227" y="266214"/>
            <a:ext cx="2160497" cy="523220"/>
            <a:chOff x="4406383" y="5593584"/>
            <a:chExt cx="2160497" cy="523220"/>
          </a:xfrm>
        </p:grpSpPr>
        <p:sp>
          <p:nvSpPr>
            <p:cNvPr id="5" name="TextBox 4">
              <a:extLst>
                <a:ext uri="{FF2B5EF4-FFF2-40B4-BE49-F238E27FC236}">
                  <a16:creationId xmlns:a16="http://schemas.microsoft.com/office/drawing/2014/main" id="{2C0AA60A-FE32-4BD0-B54B-EA74F987821F}"/>
                </a:ext>
              </a:extLst>
            </p:cNvPr>
            <p:cNvSpPr txBox="1"/>
            <p:nvPr/>
          </p:nvSpPr>
          <p:spPr>
            <a:xfrm>
              <a:off x="4681810" y="5593584"/>
              <a:ext cx="1885070" cy="523220"/>
            </a:xfrm>
            <a:prstGeom prst="rect">
              <a:avLst/>
            </a:prstGeom>
            <a:noFill/>
            <a:ln>
              <a:noFill/>
            </a:ln>
          </p:spPr>
          <p:txBody>
            <a:bodyPr wrap="square" rtlCol="0">
              <a:spAutoFit/>
            </a:bodyPr>
            <a:lstStyle/>
            <a:p>
              <a:pPr algn="ctr"/>
              <a:r>
                <a:rPr lang="en-US" sz="2800" b="1" dirty="0" err="1">
                  <a:latin typeface="Californian FB" panose="0207040306080B030204" pitchFamily="18" charset="0"/>
                </a:rPr>
                <a:t>Pettofy</a:t>
              </a:r>
              <a:endParaRPr lang="en-US" sz="2800" b="1" dirty="0">
                <a:latin typeface="Californian FB" panose="0207040306080B030204" pitchFamily="18" charset="0"/>
              </a:endParaRPr>
            </a:p>
          </p:txBody>
        </p:sp>
        <p:pic>
          <p:nvPicPr>
            <p:cNvPr id="6" name="Picture 5">
              <a:extLst>
                <a:ext uri="{FF2B5EF4-FFF2-40B4-BE49-F238E27FC236}">
                  <a16:creationId xmlns:a16="http://schemas.microsoft.com/office/drawing/2014/main" id="{B32D257A-7A60-4AC9-89D0-FED86CE186D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9832035">
              <a:off x="4406383" y="5660995"/>
              <a:ext cx="267867" cy="267867"/>
            </a:xfrm>
            <a:prstGeom prst="rect">
              <a:avLst/>
            </a:prstGeom>
          </p:spPr>
        </p:pic>
        <p:pic>
          <p:nvPicPr>
            <p:cNvPr id="7" name="Picture 6">
              <a:extLst>
                <a:ext uri="{FF2B5EF4-FFF2-40B4-BE49-F238E27FC236}">
                  <a16:creationId xmlns:a16="http://schemas.microsoft.com/office/drawing/2014/main" id="{49238426-97EA-4BE3-99E6-D9B2B35A04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992979">
              <a:off x="4645438" y="5691881"/>
              <a:ext cx="345900" cy="345900"/>
            </a:xfrm>
            <a:prstGeom prst="rect">
              <a:avLst/>
            </a:prstGeom>
          </p:spPr>
        </p:pic>
      </p:grpSp>
      <p:grpSp>
        <p:nvGrpSpPr>
          <p:cNvPr id="18" name="Group 17">
            <a:extLst>
              <a:ext uri="{FF2B5EF4-FFF2-40B4-BE49-F238E27FC236}">
                <a16:creationId xmlns:a16="http://schemas.microsoft.com/office/drawing/2014/main" id="{E5AEE784-38F5-4300-97FC-5563FCA3025A}"/>
              </a:ext>
            </a:extLst>
          </p:cNvPr>
          <p:cNvGrpSpPr/>
          <p:nvPr/>
        </p:nvGrpSpPr>
        <p:grpSpPr>
          <a:xfrm>
            <a:off x="7818783" y="0"/>
            <a:ext cx="4373217" cy="6858000"/>
            <a:chOff x="7818783" y="0"/>
            <a:chExt cx="4373217" cy="6858000"/>
          </a:xfrm>
        </p:grpSpPr>
        <p:sp>
          <p:nvSpPr>
            <p:cNvPr id="2" name="Rectangle 1">
              <a:extLst>
                <a:ext uri="{FF2B5EF4-FFF2-40B4-BE49-F238E27FC236}">
                  <a16:creationId xmlns:a16="http://schemas.microsoft.com/office/drawing/2014/main" id="{9268DD5D-3E92-4301-A1E6-5AF794A3C85D}"/>
                </a:ext>
              </a:extLst>
            </p:cNvPr>
            <p:cNvSpPr/>
            <p:nvPr/>
          </p:nvSpPr>
          <p:spPr>
            <a:xfrm>
              <a:off x="7818783" y="0"/>
              <a:ext cx="4373217" cy="6858000"/>
            </a:xfrm>
            <a:prstGeom prst="rect">
              <a:avLst/>
            </a:prstGeom>
            <a:solidFill>
              <a:srgbClr val="333538"/>
            </a:solidFill>
            <a:ln>
              <a:noFill/>
            </a:ln>
            <a:effectLst>
              <a:outerShdw blurRad="50800" dist="38100" dir="8100000" algn="tr"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 name="TextBox 7">
              <a:extLst>
                <a:ext uri="{FF2B5EF4-FFF2-40B4-BE49-F238E27FC236}">
                  <a16:creationId xmlns:a16="http://schemas.microsoft.com/office/drawing/2014/main" id="{F0FD3C7E-F431-4A58-9B02-98A2AB38B868}"/>
                </a:ext>
              </a:extLst>
            </p:cNvPr>
            <p:cNvSpPr txBox="1"/>
            <p:nvPr/>
          </p:nvSpPr>
          <p:spPr>
            <a:xfrm>
              <a:off x="8567060" y="1469571"/>
              <a:ext cx="3341914" cy="646331"/>
            </a:xfrm>
            <a:prstGeom prst="rect">
              <a:avLst/>
            </a:prstGeom>
            <a:noFill/>
          </p:spPr>
          <p:txBody>
            <a:bodyPr wrap="square" rtlCol="0">
              <a:spAutoFit/>
            </a:bodyPr>
            <a:lstStyle/>
            <a:p>
              <a:pPr algn="ctr"/>
              <a:r>
                <a:rPr lang="en-US" sz="3600" dirty="0">
                  <a:solidFill>
                    <a:schemeClr val="bg1"/>
                  </a:solidFill>
                  <a:latin typeface="Cavilant" panose="02000500000000000000" pitchFamily="2" charset="0"/>
                </a:rPr>
                <a:t>FEATURES</a:t>
              </a:r>
            </a:p>
          </p:txBody>
        </p:sp>
        <p:sp>
          <p:nvSpPr>
            <p:cNvPr id="9" name="Rectangle 8">
              <a:extLst>
                <a:ext uri="{FF2B5EF4-FFF2-40B4-BE49-F238E27FC236}">
                  <a16:creationId xmlns:a16="http://schemas.microsoft.com/office/drawing/2014/main" id="{535B6A22-8260-4B79-B4D0-078612790462}"/>
                </a:ext>
              </a:extLst>
            </p:cNvPr>
            <p:cNvSpPr/>
            <p:nvPr/>
          </p:nvSpPr>
          <p:spPr>
            <a:xfrm>
              <a:off x="10707378" y="2051708"/>
              <a:ext cx="1023260" cy="45719"/>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nvGrpSpPr>
            <p:cNvPr id="13" name="Group 12">
              <a:extLst>
                <a:ext uri="{FF2B5EF4-FFF2-40B4-BE49-F238E27FC236}">
                  <a16:creationId xmlns:a16="http://schemas.microsoft.com/office/drawing/2014/main" id="{6643B321-08AF-438B-825D-7854CC2218A2}"/>
                </a:ext>
              </a:extLst>
            </p:cNvPr>
            <p:cNvGrpSpPr/>
            <p:nvPr/>
          </p:nvGrpSpPr>
          <p:grpSpPr>
            <a:xfrm>
              <a:off x="10411153" y="5224609"/>
              <a:ext cx="1093950" cy="136736"/>
              <a:chOff x="5065246" y="5631757"/>
              <a:chExt cx="350487" cy="36286"/>
            </a:xfrm>
          </p:grpSpPr>
          <p:sp>
            <p:nvSpPr>
              <p:cNvPr id="14" name="Oval 13">
                <a:extLst>
                  <a:ext uri="{FF2B5EF4-FFF2-40B4-BE49-F238E27FC236}">
                    <a16:creationId xmlns:a16="http://schemas.microsoft.com/office/drawing/2014/main" id="{379FE3E9-A62B-402A-B44B-AF066DB50EA1}"/>
                  </a:ext>
                </a:extLst>
              </p:cNvPr>
              <p:cNvSpPr/>
              <p:nvPr/>
            </p:nvSpPr>
            <p:spPr>
              <a:xfrm>
                <a:off x="5065246" y="5632239"/>
                <a:ext cx="45719" cy="358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503B8E49-D01C-46E3-B25E-6B589DD8E74C}"/>
                  </a:ext>
                </a:extLst>
              </p:cNvPr>
              <p:cNvSpPr/>
              <p:nvPr/>
            </p:nvSpPr>
            <p:spPr>
              <a:xfrm>
                <a:off x="5217614" y="5631998"/>
                <a:ext cx="45719" cy="358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574EE917-7C4C-4A1C-B9E3-30BE80631B2E}"/>
                  </a:ext>
                </a:extLst>
              </p:cNvPr>
              <p:cNvSpPr/>
              <p:nvPr/>
            </p:nvSpPr>
            <p:spPr>
              <a:xfrm>
                <a:off x="5370014" y="5631757"/>
                <a:ext cx="45719" cy="358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9" name="TextBox 18">
            <a:extLst>
              <a:ext uri="{FF2B5EF4-FFF2-40B4-BE49-F238E27FC236}">
                <a16:creationId xmlns:a16="http://schemas.microsoft.com/office/drawing/2014/main" id="{8907D579-B25D-4FA6-907F-4CEF0FACE9C2}"/>
              </a:ext>
            </a:extLst>
          </p:cNvPr>
          <p:cNvSpPr txBox="1"/>
          <p:nvPr/>
        </p:nvSpPr>
        <p:spPr>
          <a:xfrm>
            <a:off x="8104909" y="2701634"/>
            <a:ext cx="3525285" cy="1938992"/>
          </a:xfrm>
          <a:prstGeom prst="rect">
            <a:avLst/>
          </a:prstGeom>
          <a:noFill/>
        </p:spPr>
        <p:txBody>
          <a:bodyPr wrap="square" rtlCol="0">
            <a:spAutoFit/>
          </a:bodyPr>
          <a:lstStyle/>
          <a:p>
            <a:pPr algn="r"/>
            <a:r>
              <a:rPr lang="en-US" sz="2000" dirty="0">
                <a:solidFill>
                  <a:schemeClr val="bg1"/>
                </a:solidFill>
                <a:latin typeface="Times New Roman" panose="02020603050405020304" pitchFamily="18" charset="0"/>
                <a:cs typeface="Times New Roman" panose="02020603050405020304" pitchFamily="18" charset="0"/>
              </a:rPr>
              <a:t>The platform offers pet adoption, a store for essentials, and professional services like veterinary care and pet boarding, with safe delivery and educational resources.</a:t>
            </a:r>
          </a:p>
        </p:txBody>
      </p:sp>
      <p:grpSp>
        <p:nvGrpSpPr>
          <p:cNvPr id="27" name="Group 26">
            <a:extLst>
              <a:ext uri="{FF2B5EF4-FFF2-40B4-BE49-F238E27FC236}">
                <a16:creationId xmlns:a16="http://schemas.microsoft.com/office/drawing/2014/main" id="{F09E79E0-E133-44CC-A269-EE2BDF94E893}"/>
              </a:ext>
            </a:extLst>
          </p:cNvPr>
          <p:cNvGrpSpPr/>
          <p:nvPr/>
        </p:nvGrpSpPr>
        <p:grpSpPr>
          <a:xfrm>
            <a:off x="-6113784" y="0"/>
            <a:ext cx="4936435" cy="6858000"/>
            <a:chOff x="-563218" y="0"/>
            <a:chExt cx="4936435" cy="6858000"/>
          </a:xfrm>
        </p:grpSpPr>
        <p:sp>
          <p:nvSpPr>
            <p:cNvPr id="28" name="Rectangle 27">
              <a:extLst>
                <a:ext uri="{FF2B5EF4-FFF2-40B4-BE49-F238E27FC236}">
                  <a16:creationId xmlns:a16="http://schemas.microsoft.com/office/drawing/2014/main" id="{3B3A3AB9-1F0F-4737-87DA-BD635AC922A2}"/>
                </a:ext>
              </a:extLst>
            </p:cNvPr>
            <p:cNvSpPr/>
            <p:nvPr/>
          </p:nvSpPr>
          <p:spPr>
            <a:xfrm>
              <a:off x="0" y="0"/>
              <a:ext cx="4373217" cy="6858000"/>
            </a:xfrm>
            <a:prstGeom prst="rect">
              <a:avLst/>
            </a:prstGeom>
            <a:solidFill>
              <a:srgbClr val="333538"/>
            </a:solidFill>
            <a:ln>
              <a:noFill/>
            </a:ln>
            <a:effectLst>
              <a:outerShdw blurRad="50800" dist="38100" dir="2700000" sx="101000" sy="101000" algn="tl" rotWithShape="0">
                <a:prstClr val="black">
                  <a:alpha val="28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9" name="TextBox 28">
              <a:extLst>
                <a:ext uri="{FF2B5EF4-FFF2-40B4-BE49-F238E27FC236}">
                  <a16:creationId xmlns:a16="http://schemas.microsoft.com/office/drawing/2014/main" id="{5AE1C207-901E-4D81-A8AA-A6301BA3FF3A}"/>
                </a:ext>
              </a:extLst>
            </p:cNvPr>
            <p:cNvSpPr txBox="1"/>
            <p:nvPr/>
          </p:nvSpPr>
          <p:spPr>
            <a:xfrm>
              <a:off x="-19880" y="2027582"/>
              <a:ext cx="3657600" cy="523220"/>
            </a:xfrm>
            <a:prstGeom prst="rect">
              <a:avLst/>
            </a:prstGeom>
            <a:noFill/>
          </p:spPr>
          <p:txBody>
            <a:bodyPr wrap="square" rtlCol="0">
              <a:spAutoFit/>
            </a:bodyPr>
            <a:lstStyle/>
            <a:p>
              <a:pPr algn="ctr"/>
              <a:r>
                <a:rPr lang="en-US" sz="2800" dirty="0">
                  <a:solidFill>
                    <a:schemeClr val="bg1"/>
                  </a:solidFill>
                  <a:latin typeface="Cavilant" panose="02000500000000000000" pitchFamily="2" charset="0"/>
                </a:rPr>
                <a:t>OBJECTIVES</a:t>
              </a:r>
            </a:p>
          </p:txBody>
        </p:sp>
        <p:sp>
          <p:nvSpPr>
            <p:cNvPr id="30" name="TextBox 29">
              <a:extLst>
                <a:ext uri="{FF2B5EF4-FFF2-40B4-BE49-F238E27FC236}">
                  <a16:creationId xmlns:a16="http://schemas.microsoft.com/office/drawing/2014/main" id="{2368E961-B8CA-4797-8FDE-B7DCF2ADB444}"/>
                </a:ext>
              </a:extLst>
            </p:cNvPr>
            <p:cNvSpPr txBox="1"/>
            <p:nvPr/>
          </p:nvSpPr>
          <p:spPr>
            <a:xfrm>
              <a:off x="-563218" y="1683026"/>
              <a:ext cx="3657600" cy="523220"/>
            </a:xfrm>
            <a:prstGeom prst="rect">
              <a:avLst/>
            </a:prstGeom>
            <a:noFill/>
          </p:spPr>
          <p:txBody>
            <a:bodyPr wrap="square" rtlCol="0">
              <a:spAutoFit/>
            </a:bodyPr>
            <a:lstStyle/>
            <a:p>
              <a:pPr algn="ctr"/>
              <a:r>
                <a:rPr lang="en-US" sz="2800" dirty="0">
                  <a:solidFill>
                    <a:schemeClr val="bg1"/>
                  </a:solidFill>
                  <a:latin typeface="Cavilant" panose="02000500000000000000" pitchFamily="2" charset="0"/>
                </a:rPr>
                <a:t>PROJECT</a:t>
              </a:r>
            </a:p>
          </p:txBody>
        </p:sp>
        <p:sp>
          <p:nvSpPr>
            <p:cNvPr id="31" name="Rectangle 30">
              <a:extLst>
                <a:ext uri="{FF2B5EF4-FFF2-40B4-BE49-F238E27FC236}">
                  <a16:creationId xmlns:a16="http://schemas.microsoft.com/office/drawing/2014/main" id="{95C200E5-1547-4637-AFAE-E285C4FDC8CE}"/>
                </a:ext>
              </a:extLst>
            </p:cNvPr>
            <p:cNvSpPr/>
            <p:nvPr/>
          </p:nvSpPr>
          <p:spPr>
            <a:xfrm>
              <a:off x="1709530" y="2550802"/>
              <a:ext cx="1669774"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9AE0525E-F6F1-47BD-9E91-EC065536DA36}"/>
                </a:ext>
              </a:extLst>
            </p:cNvPr>
            <p:cNvSpPr txBox="1"/>
            <p:nvPr/>
          </p:nvSpPr>
          <p:spPr>
            <a:xfrm>
              <a:off x="258419" y="3101008"/>
              <a:ext cx="3379301" cy="1631216"/>
            </a:xfrm>
            <a:prstGeom prst="rect">
              <a:avLst/>
            </a:prstGeom>
            <a:noFill/>
          </p:spPr>
          <p:txBody>
            <a:bodyPr wrap="square" rtlCol="0">
              <a:spAutoFit/>
            </a:bodyPr>
            <a:lstStyle/>
            <a:p>
              <a:r>
                <a:rPr lang="en-US" sz="2000" dirty="0">
                  <a:solidFill>
                    <a:schemeClr val="bg1"/>
                  </a:solidFill>
                  <a:latin typeface="Times New Roman" panose="02020603050405020304" pitchFamily="18" charset="0"/>
                  <a:cs typeface="Times New Roman" panose="02020603050405020304" pitchFamily="18" charset="0"/>
                </a:rPr>
                <a:t>The objective of this project is to create an all-in-one platform for pet adoption, products, and services, making pet care convenient.</a:t>
              </a:r>
            </a:p>
          </p:txBody>
        </p:sp>
        <p:grpSp>
          <p:nvGrpSpPr>
            <p:cNvPr id="33" name="Group 32">
              <a:extLst>
                <a:ext uri="{FF2B5EF4-FFF2-40B4-BE49-F238E27FC236}">
                  <a16:creationId xmlns:a16="http://schemas.microsoft.com/office/drawing/2014/main" id="{A1472077-7173-4BC4-92ED-C82A8566CF96}"/>
                </a:ext>
              </a:extLst>
            </p:cNvPr>
            <p:cNvGrpSpPr/>
            <p:nvPr/>
          </p:nvGrpSpPr>
          <p:grpSpPr>
            <a:xfrm>
              <a:off x="363448" y="5282430"/>
              <a:ext cx="1094046" cy="174098"/>
              <a:chOff x="5105310" y="5621842"/>
              <a:chExt cx="350519" cy="46201"/>
            </a:xfrm>
          </p:grpSpPr>
          <p:sp>
            <p:nvSpPr>
              <p:cNvPr id="34" name="Oval 33">
                <a:extLst>
                  <a:ext uri="{FF2B5EF4-FFF2-40B4-BE49-F238E27FC236}">
                    <a16:creationId xmlns:a16="http://schemas.microsoft.com/office/drawing/2014/main" id="{52B7A609-3026-4B98-8ABB-99514F688BDD}"/>
                  </a:ext>
                </a:extLst>
              </p:cNvPr>
              <p:cNvSpPr/>
              <p:nvPr/>
            </p:nvSpPr>
            <p:spPr>
              <a:xfrm>
                <a:off x="5105310" y="5622324"/>
                <a:ext cx="45719" cy="457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E674B902-F2A0-4648-AA51-A9AB3F596C50}"/>
                  </a:ext>
                </a:extLst>
              </p:cNvPr>
              <p:cNvSpPr/>
              <p:nvPr/>
            </p:nvSpPr>
            <p:spPr>
              <a:xfrm>
                <a:off x="5257710" y="5622083"/>
                <a:ext cx="45719" cy="457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C6D8274D-4585-4AA6-9E7E-5656EE0B8DE8}"/>
                  </a:ext>
                </a:extLst>
              </p:cNvPr>
              <p:cNvSpPr/>
              <p:nvPr/>
            </p:nvSpPr>
            <p:spPr>
              <a:xfrm>
                <a:off x="5410110" y="5621842"/>
                <a:ext cx="45719" cy="457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3" name="Rectangle 2">
            <a:extLst>
              <a:ext uri="{FF2B5EF4-FFF2-40B4-BE49-F238E27FC236}">
                <a16:creationId xmlns:a16="http://schemas.microsoft.com/office/drawing/2014/main" id="{E43187DC-26C3-FDBA-F82A-37FFC3D6262C}"/>
              </a:ext>
            </a:extLst>
          </p:cNvPr>
          <p:cNvSpPr/>
          <p:nvPr/>
        </p:nvSpPr>
        <p:spPr>
          <a:xfrm>
            <a:off x="2895600" y="0"/>
            <a:ext cx="7391329" cy="1130349"/>
          </a:xfrm>
          <a:prstGeom prst="rect">
            <a:avLst/>
          </a:prstGeom>
          <a:solidFill>
            <a:srgbClr val="33353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FE988B94-46B1-466B-A5DC-7E2FD5B28FB1}"/>
              </a:ext>
            </a:extLst>
          </p:cNvPr>
          <p:cNvSpPr/>
          <p:nvPr/>
        </p:nvSpPr>
        <p:spPr>
          <a:xfrm>
            <a:off x="781532" y="954158"/>
            <a:ext cx="7394713" cy="4949683"/>
          </a:xfrm>
          <a:prstGeom prst="rect">
            <a:avLst/>
          </a:prstGeom>
          <a:ln>
            <a:noFill/>
          </a:ln>
          <a:effectLst>
            <a:outerShdw blurRad="63500" sx="101000" sy="101000" algn="ctr" rotWithShape="0">
              <a:prstClr val="black">
                <a:alpha val="12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nvGrpSpPr>
          <p:cNvPr id="52" name="Group 51">
            <a:extLst>
              <a:ext uri="{FF2B5EF4-FFF2-40B4-BE49-F238E27FC236}">
                <a16:creationId xmlns:a16="http://schemas.microsoft.com/office/drawing/2014/main" id="{953BF3DA-F5E7-4F9E-B49F-38DC14217254}"/>
              </a:ext>
            </a:extLst>
          </p:cNvPr>
          <p:cNvGrpSpPr/>
          <p:nvPr/>
        </p:nvGrpSpPr>
        <p:grpSpPr>
          <a:xfrm>
            <a:off x="1117666" y="1492774"/>
            <a:ext cx="619542" cy="590777"/>
            <a:chOff x="1117666" y="1661219"/>
            <a:chExt cx="619542" cy="590777"/>
          </a:xfrm>
        </p:grpSpPr>
        <p:sp>
          <p:nvSpPr>
            <p:cNvPr id="38" name="Oval 37">
              <a:extLst>
                <a:ext uri="{FF2B5EF4-FFF2-40B4-BE49-F238E27FC236}">
                  <a16:creationId xmlns:a16="http://schemas.microsoft.com/office/drawing/2014/main" id="{2A6C89BA-EE1D-4B08-A530-A3327B6BEE36}"/>
                </a:ext>
              </a:extLst>
            </p:cNvPr>
            <p:cNvSpPr/>
            <p:nvPr/>
          </p:nvSpPr>
          <p:spPr>
            <a:xfrm>
              <a:off x="1117666" y="1661219"/>
              <a:ext cx="619542" cy="590777"/>
            </a:xfrm>
            <a:prstGeom prst="ellipse">
              <a:avLst/>
            </a:prstGeom>
            <a:solidFill>
              <a:srgbClr val="3335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3" name="Picture 42">
              <a:extLst>
                <a:ext uri="{FF2B5EF4-FFF2-40B4-BE49-F238E27FC236}">
                  <a16:creationId xmlns:a16="http://schemas.microsoft.com/office/drawing/2014/main" id="{5E93FA11-0B2C-4514-A146-91B6A3F423B9}"/>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a:xfrm>
              <a:off x="1199572" y="1732430"/>
              <a:ext cx="448352" cy="448352"/>
            </a:xfrm>
            <a:prstGeom prst="rect">
              <a:avLst/>
            </a:prstGeom>
          </p:spPr>
        </p:pic>
      </p:grpSp>
      <p:grpSp>
        <p:nvGrpSpPr>
          <p:cNvPr id="48" name="Group 47">
            <a:extLst>
              <a:ext uri="{FF2B5EF4-FFF2-40B4-BE49-F238E27FC236}">
                <a16:creationId xmlns:a16="http://schemas.microsoft.com/office/drawing/2014/main" id="{65271A88-615E-4662-9C63-98F4D0B6BFF0}"/>
              </a:ext>
            </a:extLst>
          </p:cNvPr>
          <p:cNvGrpSpPr/>
          <p:nvPr/>
        </p:nvGrpSpPr>
        <p:grpSpPr>
          <a:xfrm>
            <a:off x="1149148" y="2625782"/>
            <a:ext cx="619542" cy="590777"/>
            <a:chOff x="4468224" y="1661218"/>
            <a:chExt cx="619542" cy="590777"/>
          </a:xfrm>
        </p:grpSpPr>
        <p:sp>
          <p:nvSpPr>
            <p:cNvPr id="39" name="Oval 38">
              <a:extLst>
                <a:ext uri="{FF2B5EF4-FFF2-40B4-BE49-F238E27FC236}">
                  <a16:creationId xmlns:a16="http://schemas.microsoft.com/office/drawing/2014/main" id="{BAD1F9FA-607A-4A4B-8CED-EDACBD1C1ABB}"/>
                </a:ext>
              </a:extLst>
            </p:cNvPr>
            <p:cNvSpPr/>
            <p:nvPr/>
          </p:nvSpPr>
          <p:spPr>
            <a:xfrm>
              <a:off x="4468224" y="1661218"/>
              <a:ext cx="619542" cy="590777"/>
            </a:xfrm>
            <a:prstGeom prst="ellipse">
              <a:avLst/>
            </a:prstGeom>
            <a:solidFill>
              <a:srgbClr val="3335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4" name="Picture 43">
              <a:extLst>
                <a:ext uri="{FF2B5EF4-FFF2-40B4-BE49-F238E27FC236}">
                  <a16:creationId xmlns:a16="http://schemas.microsoft.com/office/drawing/2014/main" id="{CBC2A7C1-F487-4C24-A310-5493EEABF52C}"/>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a:stretch/>
          </p:blipFill>
          <p:spPr>
            <a:xfrm>
              <a:off x="4550226" y="1670644"/>
              <a:ext cx="448352" cy="448352"/>
            </a:xfrm>
            <a:prstGeom prst="rect">
              <a:avLst/>
            </a:prstGeom>
          </p:spPr>
        </p:pic>
      </p:grpSp>
      <p:grpSp>
        <p:nvGrpSpPr>
          <p:cNvPr id="51" name="Group 50">
            <a:extLst>
              <a:ext uri="{FF2B5EF4-FFF2-40B4-BE49-F238E27FC236}">
                <a16:creationId xmlns:a16="http://schemas.microsoft.com/office/drawing/2014/main" id="{1C542BE2-0503-4991-B2D6-DD06E4AA1A95}"/>
              </a:ext>
            </a:extLst>
          </p:cNvPr>
          <p:cNvGrpSpPr/>
          <p:nvPr/>
        </p:nvGrpSpPr>
        <p:grpSpPr>
          <a:xfrm>
            <a:off x="1174200" y="4800765"/>
            <a:ext cx="619542" cy="590777"/>
            <a:chOff x="4468224" y="3851619"/>
            <a:chExt cx="619542" cy="590777"/>
          </a:xfrm>
        </p:grpSpPr>
        <p:sp>
          <p:nvSpPr>
            <p:cNvPr id="41" name="Oval 40">
              <a:extLst>
                <a:ext uri="{FF2B5EF4-FFF2-40B4-BE49-F238E27FC236}">
                  <a16:creationId xmlns:a16="http://schemas.microsoft.com/office/drawing/2014/main" id="{F5BCAC72-46C8-4AE6-A37E-4647E9102636}"/>
                </a:ext>
              </a:extLst>
            </p:cNvPr>
            <p:cNvSpPr/>
            <p:nvPr/>
          </p:nvSpPr>
          <p:spPr>
            <a:xfrm>
              <a:off x="4468224" y="3851619"/>
              <a:ext cx="619542" cy="590777"/>
            </a:xfrm>
            <a:prstGeom prst="ellipse">
              <a:avLst/>
            </a:prstGeom>
            <a:solidFill>
              <a:srgbClr val="3335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5" name="Picture 44">
              <a:extLst>
                <a:ext uri="{FF2B5EF4-FFF2-40B4-BE49-F238E27FC236}">
                  <a16:creationId xmlns:a16="http://schemas.microsoft.com/office/drawing/2014/main" id="{058703D6-7727-4223-90A8-23C49766EDB2}"/>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val="0"/>
                </a:ext>
              </a:extLst>
            </a:blip>
            <a:srcRect/>
            <a:stretch/>
          </p:blipFill>
          <p:spPr>
            <a:xfrm>
              <a:off x="4588646" y="3940244"/>
              <a:ext cx="378596" cy="378596"/>
            </a:xfrm>
            <a:prstGeom prst="rect">
              <a:avLst/>
            </a:prstGeom>
          </p:spPr>
        </p:pic>
      </p:grpSp>
      <p:grpSp>
        <p:nvGrpSpPr>
          <p:cNvPr id="50" name="Group 49">
            <a:extLst>
              <a:ext uri="{FF2B5EF4-FFF2-40B4-BE49-F238E27FC236}">
                <a16:creationId xmlns:a16="http://schemas.microsoft.com/office/drawing/2014/main" id="{8A7E8B9A-9CDF-40C0-B886-AD5146119FC3}"/>
              </a:ext>
            </a:extLst>
          </p:cNvPr>
          <p:cNvGrpSpPr/>
          <p:nvPr/>
        </p:nvGrpSpPr>
        <p:grpSpPr>
          <a:xfrm>
            <a:off x="1163476" y="3683162"/>
            <a:ext cx="619542" cy="590777"/>
            <a:chOff x="1064647" y="3851619"/>
            <a:chExt cx="619542" cy="590777"/>
          </a:xfrm>
        </p:grpSpPr>
        <p:sp>
          <p:nvSpPr>
            <p:cNvPr id="40" name="Oval 39">
              <a:extLst>
                <a:ext uri="{FF2B5EF4-FFF2-40B4-BE49-F238E27FC236}">
                  <a16:creationId xmlns:a16="http://schemas.microsoft.com/office/drawing/2014/main" id="{CD1AD7FE-2C26-4D59-A396-7E81F0C0D5FA}"/>
                </a:ext>
              </a:extLst>
            </p:cNvPr>
            <p:cNvSpPr/>
            <p:nvPr/>
          </p:nvSpPr>
          <p:spPr>
            <a:xfrm>
              <a:off x="1064647" y="3851619"/>
              <a:ext cx="619542" cy="590777"/>
            </a:xfrm>
            <a:prstGeom prst="ellipse">
              <a:avLst/>
            </a:prstGeom>
            <a:solidFill>
              <a:srgbClr val="3335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6" name="Picture 45">
              <a:extLst>
                <a:ext uri="{FF2B5EF4-FFF2-40B4-BE49-F238E27FC236}">
                  <a16:creationId xmlns:a16="http://schemas.microsoft.com/office/drawing/2014/main" id="{57A3D06D-C7D4-4DEC-9790-E9A4CFFA567A}"/>
                </a:ext>
              </a:extLst>
            </p:cNvPr>
            <p:cNvPicPr>
              <a:picLocks noChangeAspect="1"/>
            </p:cNvPicPr>
            <p:nvPr/>
          </p:nvPicPr>
          <p:blipFill>
            <a:blip r:embed="rId9">
              <a:extLst>
                <a:ext uri="{BEBA8EAE-BF5A-486C-A8C5-ECC9F3942E4B}">
                  <a14:imgProps xmlns:a14="http://schemas.microsoft.com/office/drawing/2010/main">
                    <a14:imgLayer r:embed="rId10">
                      <a14:imgEffect>
                        <a14:brightnessContrast bright="100000"/>
                      </a14:imgEffect>
                    </a14:imgLayer>
                  </a14:imgProps>
                </a:ext>
                <a:ext uri="{28A0092B-C50C-407E-A947-70E740481C1C}">
                  <a14:useLocalDpi xmlns:a14="http://schemas.microsoft.com/office/drawing/2010/main" val="0"/>
                </a:ext>
              </a:extLst>
            </a:blip>
            <a:srcRect/>
            <a:stretch/>
          </p:blipFill>
          <p:spPr>
            <a:xfrm>
              <a:off x="1150242" y="3990541"/>
              <a:ext cx="448352" cy="312931"/>
            </a:xfrm>
            <a:prstGeom prst="rect">
              <a:avLst/>
            </a:prstGeom>
          </p:spPr>
        </p:pic>
      </p:grpSp>
      <p:sp>
        <p:nvSpPr>
          <p:cNvPr id="47" name="TextBox 46">
            <a:extLst>
              <a:ext uri="{FF2B5EF4-FFF2-40B4-BE49-F238E27FC236}">
                <a16:creationId xmlns:a16="http://schemas.microsoft.com/office/drawing/2014/main" id="{C05DE09B-C6E8-4A5A-A549-D5955210A67B}"/>
              </a:ext>
            </a:extLst>
          </p:cNvPr>
          <p:cNvSpPr txBox="1"/>
          <p:nvPr/>
        </p:nvSpPr>
        <p:spPr>
          <a:xfrm>
            <a:off x="1755519" y="1454426"/>
            <a:ext cx="5969152" cy="1200329"/>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Pet Adoption and Listings</a:t>
            </a:r>
          </a:p>
          <a:p>
            <a:r>
              <a:rPr lang="en-US" dirty="0">
                <a:latin typeface="Times New Roman" panose="02020603050405020304" pitchFamily="18" charset="0"/>
                <a:cs typeface="Times New Roman" panose="02020603050405020304" pitchFamily="18" charset="0"/>
              </a:rPr>
              <a:t>A section dedicated to available pets for adoption, purchase with detailed profiles, including health records and vaccinations.</a:t>
            </a:r>
          </a:p>
        </p:txBody>
      </p:sp>
      <p:sp>
        <p:nvSpPr>
          <p:cNvPr id="53" name="TextBox 52">
            <a:extLst>
              <a:ext uri="{FF2B5EF4-FFF2-40B4-BE49-F238E27FC236}">
                <a16:creationId xmlns:a16="http://schemas.microsoft.com/office/drawing/2014/main" id="{DEB4E4E3-5426-4E2F-977D-F818F57208B9}"/>
              </a:ext>
            </a:extLst>
          </p:cNvPr>
          <p:cNvSpPr txBox="1"/>
          <p:nvPr/>
        </p:nvSpPr>
        <p:spPr>
          <a:xfrm>
            <a:off x="1769678" y="2581314"/>
            <a:ext cx="4373217" cy="923330"/>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Home Delivery</a:t>
            </a:r>
          </a:p>
          <a:p>
            <a:r>
              <a:rPr lang="en-US" dirty="0">
                <a:latin typeface="Times New Roman" panose="02020603050405020304" pitchFamily="18" charset="0"/>
                <a:cs typeface="Times New Roman" panose="02020603050405020304" pitchFamily="18" charset="0"/>
              </a:rPr>
              <a:t>Safe, specialized delivery options for both pets and pet supplies</a:t>
            </a:r>
          </a:p>
        </p:txBody>
      </p:sp>
      <p:sp>
        <p:nvSpPr>
          <p:cNvPr id="54" name="TextBox 53">
            <a:extLst>
              <a:ext uri="{FF2B5EF4-FFF2-40B4-BE49-F238E27FC236}">
                <a16:creationId xmlns:a16="http://schemas.microsoft.com/office/drawing/2014/main" id="{7543DD1A-813D-4C37-9FFC-E22EB1712517}"/>
              </a:ext>
            </a:extLst>
          </p:cNvPr>
          <p:cNvSpPr txBox="1"/>
          <p:nvPr/>
        </p:nvSpPr>
        <p:spPr>
          <a:xfrm>
            <a:off x="1765667" y="3612022"/>
            <a:ext cx="4373217" cy="923330"/>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Professional Services</a:t>
            </a:r>
          </a:p>
          <a:p>
            <a:r>
              <a:rPr lang="en-US" dirty="0">
                <a:latin typeface="Times New Roman" panose="02020603050405020304" pitchFamily="18" charset="0"/>
                <a:cs typeface="Times New Roman" panose="02020603050405020304" pitchFamily="18" charset="0"/>
              </a:rPr>
              <a:t>Bookable services for veterinary care, pet sitting/walking, and boarding.</a:t>
            </a:r>
          </a:p>
        </p:txBody>
      </p:sp>
      <p:sp>
        <p:nvSpPr>
          <p:cNvPr id="55" name="TextBox 54">
            <a:extLst>
              <a:ext uri="{FF2B5EF4-FFF2-40B4-BE49-F238E27FC236}">
                <a16:creationId xmlns:a16="http://schemas.microsoft.com/office/drawing/2014/main" id="{A7C7B7F7-5992-470F-9DC0-7933AC38B024}"/>
              </a:ext>
            </a:extLst>
          </p:cNvPr>
          <p:cNvSpPr txBox="1"/>
          <p:nvPr/>
        </p:nvSpPr>
        <p:spPr>
          <a:xfrm>
            <a:off x="1797752" y="4726954"/>
            <a:ext cx="4373217" cy="923330"/>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Pet Essentials Store</a:t>
            </a:r>
          </a:p>
          <a:p>
            <a:r>
              <a:rPr lang="en-US" dirty="0">
                <a:latin typeface="Times New Roman" panose="02020603050405020304" pitchFamily="18" charset="0"/>
                <a:cs typeface="Times New Roman" panose="02020603050405020304" pitchFamily="18" charset="0"/>
              </a:rPr>
              <a:t>A shop offering pet food, toys, medicines, and accessories.</a:t>
            </a:r>
          </a:p>
        </p:txBody>
      </p:sp>
      <p:grpSp>
        <p:nvGrpSpPr>
          <p:cNvPr id="10" name="Pettofy">
            <a:extLst>
              <a:ext uri="{FF2B5EF4-FFF2-40B4-BE49-F238E27FC236}">
                <a16:creationId xmlns:a16="http://schemas.microsoft.com/office/drawing/2014/main" id="{E29057AB-0067-D46D-F425-B2349A580634}"/>
              </a:ext>
            </a:extLst>
          </p:cNvPr>
          <p:cNvGrpSpPr/>
          <p:nvPr/>
        </p:nvGrpSpPr>
        <p:grpSpPr>
          <a:xfrm>
            <a:off x="466227" y="-933936"/>
            <a:ext cx="2020941" cy="538458"/>
            <a:chOff x="4406383" y="5593584"/>
            <a:chExt cx="2160497" cy="523220"/>
          </a:xfrm>
        </p:grpSpPr>
        <p:sp>
          <p:nvSpPr>
            <p:cNvPr id="11" name="TextBox 10">
              <a:extLst>
                <a:ext uri="{FF2B5EF4-FFF2-40B4-BE49-F238E27FC236}">
                  <a16:creationId xmlns:a16="http://schemas.microsoft.com/office/drawing/2014/main" id="{7EB3A6A5-BBD3-498F-9F85-D4EC8E4E7742}"/>
                </a:ext>
              </a:extLst>
            </p:cNvPr>
            <p:cNvSpPr txBox="1"/>
            <p:nvPr/>
          </p:nvSpPr>
          <p:spPr>
            <a:xfrm>
              <a:off x="4681810" y="5593584"/>
              <a:ext cx="1885070" cy="523220"/>
            </a:xfrm>
            <a:prstGeom prst="rect">
              <a:avLst/>
            </a:prstGeom>
            <a:noFill/>
            <a:ln>
              <a:noFill/>
            </a:ln>
          </p:spPr>
          <p:txBody>
            <a:bodyPr wrap="square" rtlCol="0">
              <a:spAutoFit/>
            </a:bodyPr>
            <a:lstStyle/>
            <a:p>
              <a:pPr algn="ctr"/>
              <a:r>
                <a:rPr lang="en-US" sz="2800" b="1" dirty="0" err="1">
                  <a:latin typeface="Californian FB" panose="0207040306080B030204" pitchFamily="18" charset="0"/>
                </a:rPr>
                <a:t>Pettofy</a:t>
              </a:r>
              <a:endParaRPr lang="en-US" sz="2800" b="1" dirty="0">
                <a:latin typeface="Californian FB" panose="0207040306080B030204" pitchFamily="18" charset="0"/>
              </a:endParaRPr>
            </a:p>
          </p:txBody>
        </p:sp>
        <p:pic>
          <p:nvPicPr>
            <p:cNvPr id="12" name="Picture 11">
              <a:extLst>
                <a:ext uri="{FF2B5EF4-FFF2-40B4-BE49-F238E27FC236}">
                  <a16:creationId xmlns:a16="http://schemas.microsoft.com/office/drawing/2014/main" id="{0611CCAF-3D6B-CFC7-5B34-9913944841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9832035">
              <a:off x="4406383" y="5660995"/>
              <a:ext cx="267867" cy="267867"/>
            </a:xfrm>
            <a:prstGeom prst="rect">
              <a:avLst/>
            </a:prstGeom>
          </p:spPr>
        </p:pic>
        <p:pic>
          <p:nvPicPr>
            <p:cNvPr id="17" name="Picture 16">
              <a:extLst>
                <a:ext uri="{FF2B5EF4-FFF2-40B4-BE49-F238E27FC236}">
                  <a16:creationId xmlns:a16="http://schemas.microsoft.com/office/drawing/2014/main" id="{40570F5B-CF07-BF90-1087-1D0FEA73B2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992979">
              <a:off x="4645438" y="5691881"/>
              <a:ext cx="345900" cy="345900"/>
            </a:xfrm>
            <a:prstGeom prst="rect">
              <a:avLst/>
            </a:prstGeom>
          </p:spPr>
        </p:pic>
      </p:grpSp>
      <p:grpSp>
        <p:nvGrpSpPr>
          <p:cNvPr id="20" name="Group 19">
            <a:extLst>
              <a:ext uri="{FF2B5EF4-FFF2-40B4-BE49-F238E27FC236}">
                <a16:creationId xmlns:a16="http://schemas.microsoft.com/office/drawing/2014/main" id="{4B99B932-4D34-622B-AF4A-AD8818E71F40}"/>
              </a:ext>
            </a:extLst>
          </p:cNvPr>
          <p:cNvGrpSpPr/>
          <p:nvPr/>
        </p:nvGrpSpPr>
        <p:grpSpPr>
          <a:xfrm>
            <a:off x="3467100" y="-892317"/>
            <a:ext cx="5257800" cy="680526"/>
            <a:chOff x="3467100" y="307833"/>
            <a:chExt cx="5257800" cy="680526"/>
          </a:xfrm>
        </p:grpSpPr>
        <p:sp>
          <p:nvSpPr>
            <p:cNvPr id="21" name="TextBox 20">
              <a:extLst>
                <a:ext uri="{FF2B5EF4-FFF2-40B4-BE49-F238E27FC236}">
                  <a16:creationId xmlns:a16="http://schemas.microsoft.com/office/drawing/2014/main" id="{A8DEC07E-22B8-2365-C6D8-4279FCD6A906}"/>
                </a:ext>
              </a:extLst>
            </p:cNvPr>
            <p:cNvSpPr txBox="1"/>
            <p:nvPr/>
          </p:nvSpPr>
          <p:spPr>
            <a:xfrm>
              <a:off x="4440936" y="307833"/>
              <a:ext cx="3310128" cy="461665"/>
            </a:xfrm>
            <a:prstGeom prst="rect">
              <a:avLst/>
            </a:prstGeom>
            <a:noFill/>
          </p:spPr>
          <p:txBody>
            <a:bodyPr wrap="square" rtlCol="0">
              <a:spAutoFit/>
            </a:bodyPr>
            <a:lstStyle/>
            <a:p>
              <a:pPr algn="ctr"/>
              <a:r>
                <a:rPr lang="en-US" sz="2400" dirty="0">
                  <a:latin typeface="Cavilant" panose="02000500000000000000" pitchFamily="2" charset="0"/>
                </a:rPr>
                <a:t>METHODOLOGY</a:t>
              </a:r>
            </a:p>
          </p:txBody>
        </p:sp>
        <p:sp>
          <p:nvSpPr>
            <p:cNvPr id="22" name="TextBox 21">
              <a:extLst>
                <a:ext uri="{FF2B5EF4-FFF2-40B4-BE49-F238E27FC236}">
                  <a16:creationId xmlns:a16="http://schemas.microsoft.com/office/drawing/2014/main" id="{DA9A6AC9-622A-D2D4-C77B-94A0FD4C0EF6}"/>
                </a:ext>
              </a:extLst>
            </p:cNvPr>
            <p:cNvSpPr txBox="1"/>
            <p:nvPr/>
          </p:nvSpPr>
          <p:spPr>
            <a:xfrm>
              <a:off x="3467100" y="588249"/>
              <a:ext cx="5257800" cy="400110"/>
            </a:xfrm>
            <a:prstGeom prst="rect">
              <a:avLst/>
            </a:prstGeom>
            <a:noFill/>
          </p:spPr>
          <p:txBody>
            <a:bodyPr wrap="square" rtlCol="0">
              <a:spAutoFit/>
            </a:bodyPr>
            <a:lstStyle/>
            <a:p>
              <a:pPr algn="ctr"/>
              <a:r>
                <a:rPr lang="en-US" sz="2000" dirty="0">
                  <a:latin typeface="Cavilant" panose="02000500000000000000" pitchFamily="2" charset="0"/>
                </a:rPr>
                <a:t>SYSTEM ARCHITECTURE</a:t>
              </a:r>
            </a:p>
          </p:txBody>
        </p:sp>
      </p:grpSp>
    </p:spTree>
    <p:extLst>
      <p:ext uri="{BB962C8B-B14F-4D97-AF65-F5344CB8AC3E}">
        <p14:creationId xmlns:p14="http://schemas.microsoft.com/office/powerpoint/2010/main" val="37942510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7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4500</TotalTime>
  <Words>1477</Words>
  <Application>Microsoft Office PowerPoint</Application>
  <PresentationFormat>Widescreen</PresentationFormat>
  <Paragraphs>237</Paragraphs>
  <Slides>17</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17</vt:i4>
      </vt:variant>
    </vt:vector>
  </HeadingPairs>
  <TitlesOfParts>
    <vt:vector size="27" baseType="lpstr">
      <vt:lpstr>Anoxic Light</vt:lpstr>
      <vt:lpstr>Arial</vt:lpstr>
      <vt:lpstr>Arial Black</vt:lpstr>
      <vt:lpstr>Bonjour</vt:lpstr>
      <vt:lpstr>Calibri</vt:lpstr>
      <vt:lpstr>Calibri Light</vt:lpstr>
      <vt:lpstr>Californian FB</vt:lpstr>
      <vt:lpstr>Cavilant</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Uddipto Barua</dc:creator>
  <cp:lastModifiedBy>Uddipto Barua</cp:lastModifiedBy>
  <cp:revision>25</cp:revision>
  <dcterms:created xsi:type="dcterms:W3CDTF">2024-11-08T12:01:40Z</dcterms:created>
  <dcterms:modified xsi:type="dcterms:W3CDTF">2024-11-15T14:20:43Z</dcterms:modified>
</cp:coreProperties>
</file>